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notesMasterIdLst>
    <p:notesMasterId r:id="rId22"/>
  </p:notesMasterIdLst>
  <p:sldIdLst>
    <p:sldId id="354" r:id="rId2"/>
    <p:sldId id="256" r:id="rId3"/>
    <p:sldId id="462" r:id="rId4"/>
    <p:sldId id="472" r:id="rId5"/>
    <p:sldId id="478" r:id="rId6"/>
    <p:sldId id="473" r:id="rId7"/>
    <p:sldId id="474" r:id="rId8"/>
    <p:sldId id="475" r:id="rId9"/>
    <p:sldId id="476" r:id="rId10"/>
    <p:sldId id="477" r:id="rId11"/>
    <p:sldId id="479" r:id="rId12"/>
    <p:sldId id="480" r:id="rId13"/>
    <p:sldId id="481" r:id="rId14"/>
    <p:sldId id="482" r:id="rId15"/>
    <p:sldId id="483" r:id="rId16"/>
    <p:sldId id="484" r:id="rId17"/>
    <p:sldId id="485" r:id="rId18"/>
    <p:sldId id="486" r:id="rId19"/>
    <p:sldId id="463" r:id="rId20"/>
    <p:sldId id="280" r:id="rId21"/>
  </p:sldIdLst>
  <p:sldSz cx="9144000" cy="6858000" type="screen4x3"/>
  <p:notesSz cx="6858000" cy="9144000"/>
  <p:custDataLst>
    <p:tags r:id="rId23"/>
  </p:custDataLst>
  <p:defaultTextStyle>
    <a:defPPr>
      <a:defRPr lang="en-US"/>
    </a:defPPr>
    <a:lvl1pPr algn="l" rtl="0" fontAlgn="base">
      <a:spcBef>
        <a:spcPct val="0"/>
      </a:spcBef>
      <a:spcAft>
        <a:spcPct val="0"/>
      </a:spcAft>
      <a:defRPr sz="2400" kern="1200">
        <a:solidFill>
          <a:schemeClr val="tx1"/>
        </a:solidFill>
        <a:latin typeface="Batang" pitchFamily="18" charset="-127"/>
        <a:ea typeface="+mn-ea"/>
        <a:cs typeface="+mn-cs"/>
      </a:defRPr>
    </a:lvl1pPr>
    <a:lvl2pPr marL="457200" algn="l" rtl="0" fontAlgn="base">
      <a:spcBef>
        <a:spcPct val="0"/>
      </a:spcBef>
      <a:spcAft>
        <a:spcPct val="0"/>
      </a:spcAft>
      <a:defRPr sz="2400" kern="1200">
        <a:solidFill>
          <a:schemeClr val="tx1"/>
        </a:solidFill>
        <a:latin typeface="Batang" pitchFamily="18" charset="-127"/>
        <a:ea typeface="+mn-ea"/>
        <a:cs typeface="+mn-cs"/>
      </a:defRPr>
    </a:lvl2pPr>
    <a:lvl3pPr marL="914400" algn="l" rtl="0" fontAlgn="base">
      <a:spcBef>
        <a:spcPct val="0"/>
      </a:spcBef>
      <a:spcAft>
        <a:spcPct val="0"/>
      </a:spcAft>
      <a:defRPr sz="2400" kern="1200">
        <a:solidFill>
          <a:schemeClr val="tx1"/>
        </a:solidFill>
        <a:latin typeface="Batang" pitchFamily="18" charset="-127"/>
        <a:ea typeface="+mn-ea"/>
        <a:cs typeface="+mn-cs"/>
      </a:defRPr>
    </a:lvl3pPr>
    <a:lvl4pPr marL="1371600" algn="l" rtl="0" fontAlgn="base">
      <a:spcBef>
        <a:spcPct val="0"/>
      </a:spcBef>
      <a:spcAft>
        <a:spcPct val="0"/>
      </a:spcAft>
      <a:defRPr sz="2400" kern="1200">
        <a:solidFill>
          <a:schemeClr val="tx1"/>
        </a:solidFill>
        <a:latin typeface="Batang" pitchFamily="18" charset="-127"/>
        <a:ea typeface="+mn-ea"/>
        <a:cs typeface="+mn-cs"/>
      </a:defRPr>
    </a:lvl4pPr>
    <a:lvl5pPr marL="1828800" algn="l" rtl="0" fontAlgn="base">
      <a:spcBef>
        <a:spcPct val="0"/>
      </a:spcBef>
      <a:spcAft>
        <a:spcPct val="0"/>
      </a:spcAft>
      <a:defRPr sz="2400" kern="1200">
        <a:solidFill>
          <a:schemeClr val="tx1"/>
        </a:solidFill>
        <a:latin typeface="Batang" pitchFamily="18" charset="-127"/>
        <a:ea typeface="+mn-ea"/>
        <a:cs typeface="+mn-cs"/>
      </a:defRPr>
    </a:lvl5pPr>
    <a:lvl6pPr marL="2286000" algn="l" defTabSz="914400" rtl="0" eaLnBrk="1" latinLnBrk="0" hangingPunct="1">
      <a:defRPr sz="2400" kern="1200">
        <a:solidFill>
          <a:schemeClr val="tx1"/>
        </a:solidFill>
        <a:latin typeface="Batang" pitchFamily="18" charset="-127"/>
        <a:ea typeface="+mn-ea"/>
        <a:cs typeface="+mn-cs"/>
      </a:defRPr>
    </a:lvl6pPr>
    <a:lvl7pPr marL="2743200" algn="l" defTabSz="914400" rtl="0" eaLnBrk="1" latinLnBrk="0" hangingPunct="1">
      <a:defRPr sz="2400" kern="1200">
        <a:solidFill>
          <a:schemeClr val="tx1"/>
        </a:solidFill>
        <a:latin typeface="Batang" pitchFamily="18" charset="-127"/>
        <a:ea typeface="+mn-ea"/>
        <a:cs typeface="+mn-cs"/>
      </a:defRPr>
    </a:lvl7pPr>
    <a:lvl8pPr marL="3200400" algn="l" defTabSz="914400" rtl="0" eaLnBrk="1" latinLnBrk="0" hangingPunct="1">
      <a:defRPr sz="2400" kern="1200">
        <a:solidFill>
          <a:schemeClr val="tx1"/>
        </a:solidFill>
        <a:latin typeface="Batang" pitchFamily="18" charset="-127"/>
        <a:ea typeface="+mn-ea"/>
        <a:cs typeface="+mn-cs"/>
      </a:defRPr>
    </a:lvl8pPr>
    <a:lvl9pPr marL="3657600" algn="l" defTabSz="914400" rtl="0" eaLnBrk="1" latinLnBrk="0" hangingPunct="1">
      <a:defRPr sz="2400" kern="1200">
        <a:solidFill>
          <a:schemeClr val="tx1"/>
        </a:solidFill>
        <a:latin typeface="Batang" pitchFamily="18" charset="-127"/>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993300"/>
    <a:srgbClr val="996633"/>
    <a:srgbClr val="FF00FF"/>
    <a:srgbClr val="CCECFF"/>
    <a:srgbClr val="FFCC00"/>
    <a:srgbClr val="FFCC99"/>
    <a:srgbClr val="00FF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35" autoAdjust="0"/>
    <p:restoredTop sz="90484" autoAdjust="0"/>
  </p:normalViewPr>
  <p:slideViewPr>
    <p:cSldViewPr>
      <p:cViewPr varScale="1">
        <p:scale>
          <a:sx n="78" d="100"/>
          <a:sy n="78" d="100"/>
        </p:scale>
        <p:origin x="1013" y="58"/>
      </p:cViewPr>
      <p:guideLst>
        <p:guide orient="horz" pos="2160"/>
        <p:guide pos="2880"/>
      </p:guideLst>
    </p:cSldViewPr>
  </p:slideViewPr>
  <p:outlineViewPr>
    <p:cViewPr>
      <p:scale>
        <a:sx n="33" d="100"/>
        <a:sy n="33" d="100"/>
      </p:scale>
      <p:origin x="114"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vl1pPr>
          </a:lstStyle>
          <a:p>
            <a:endParaRPr lang="en-US"/>
          </a:p>
        </p:txBody>
      </p:sp>
      <p:sp>
        <p:nvSpPr>
          <p:cNvPr id="2057" name="Rectangle 9"/>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058" name="Rectangle 10"/>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9" name="Rectangle 11"/>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p>
        </p:txBody>
      </p:sp>
      <p:sp>
        <p:nvSpPr>
          <p:cNvPr id="2060" name="Rectangle 12"/>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vl1pPr>
          </a:lstStyle>
          <a:p>
            <a:endParaRPr lang="en-US"/>
          </a:p>
        </p:txBody>
      </p:sp>
      <p:sp>
        <p:nvSpPr>
          <p:cNvPr id="2061" name="Rectangle 13"/>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vl1pPr>
          </a:lstStyle>
          <a:p>
            <a:fld id="{93120DE7-4BFB-4B74-BC64-7F871E8C5B30}"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Batang" pitchFamily="18" charset="-127"/>
        <a:ea typeface="+mn-ea"/>
        <a:cs typeface="+mn-cs"/>
      </a:defRPr>
    </a:lvl1pPr>
    <a:lvl2pPr marL="457200" algn="l" rtl="0" eaLnBrk="0" fontAlgn="base" hangingPunct="0">
      <a:spcBef>
        <a:spcPct val="30000"/>
      </a:spcBef>
      <a:spcAft>
        <a:spcPct val="0"/>
      </a:spcAft>
      <a:defRPr kumimoji="1" sz="1200" kern="1200">
        <a:solidFill>
          <a:schemeClr val="tx1"/>
        </a:solidFill>
        <a:latin typeface="Batang" pitchFamily="18" charset="-127"/>
        <a:ea typeface="+mn-ea"/>
        <a:cs typeface="+mn-cs"/>
      </a:defRPr>
    </a:lvl2pPr>
    <a:lvl3pPr marL="914400" algn="l" rtl="0" eaLnBrk="0" fontAlgn="base" hangingPunct="0">
      <a:spcBef>
        <a:spcPct val="30000"/>
      </a:spcBef>
      <a:spcAft>
        <a:spcPct val="0"/>
      </a:spcAft>
      <a:defRPr kumimoji="1" sz="1200" kern="1200">
        <a:solidFill>
          <a:schemeClr val="tx1"/>
        </a:solidFill>
        <a:latin typeface="Batang" pitchFamily="18" charset="-127"/>
        <a:ea typeface="+mn-ea"/>
        <a:cs typeface="+mn-cs"/>
      </a:defRPr>
    </a:lvl3pPr>
    <a:lvl4pPr marL="1371600" algn="l" rtl="0" eaLnBrk="0" fontAlgn="base" hangingPunct="0">
      <a:spcBef>
        <a:spcPct val="30000"/>
      </a:spcBef>
      <a:spcAft>
        <a:spcPct val="0"/>
      </a:spcAft>
      <a:defRPr kumimoji="1" sz="1200" kern="1200">
        <a:solidFill>
          <a:schemeClr val="tx1"/>
        </a:solidFill>
        <a:latin typeface="Batang" pitchFamily="18" charset="-127"/>
        <a:ea typeface="+mn-ea"/>
        <a:cs typeface="+mn-cs"/>
      </a:defRPr>
    </a:lvl4pPr>
    <a:lvl5pPr marL="1828800" algn="l" rtl="0" eaLnBrk="0" fontAlgn="base" hangingPunct="0">
      <a:spcBef>
        <a:spcPct val="30000"/>
      </a:spcBef>
      <a:spcAft>
        <a:spcPct val="0"/>
      </a:spcAft>
      <a:defRPr kumimoji="1" sz="1200" kern="1200">
        <a:solidFill>
          <a:schemeClr val="tx1"/>
        </a:solidFill>
        <a:latin typeface="Batang" pitchFamily="18" charset="-127"/>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047DD031-765D-42CC-A136-72FF4401300D}"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CB3F2-891B-4399-9D0C-8D95228F5679}" type="slidenum">
              <a:rPr lang="en-US" smtClean="0"/>
              <a:pPr/>
              <a:t>‹#›</a:t>
            </a:fld>
            <a:endParaRPr lang="en-US"/>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C64A7B-3953-4986-9190-3FD2BD859A2B}" type="slidenum">
              <a:rPr lang="en-US" smtClean="0"/>
              <a:pPr/>
              <a:t>‹#›</a:t>
            </a:fld>
            <a:endParaRPr lang="en-US"/>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532B36-DCD6-4D39-8150-AA3D367BED2E}"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BA2500C-A590-4EFB-9B8C-3EA69D5680B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71F88E-9892-4E3D-982A-B99366FCD639}"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4D84B1-79DB-409F-9F5C-A054F493B1AE}"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C07C56-B433-4071-83AC-4BC96F88A982}" type="slidenum">
              <a:rPr lang="en-US" smtClean="0"/>
              <a:pPr/>
              <a:t>‹#›</a:t>
            </a:fld>
            <a:endParaRPr lang="en-US"/>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CE537C-9F29-40E2-A081-0C763F87A473}" type="slidenum">
              <a:rPr lang="en-US" smtClean="0"/>
              <a:pPr/>
              <a:t>‹#›</a:t>
            </a:fld>
            <a:endParaRPr lang="en-US"/>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14BF6-5662-4FD9-87D8-6BDD2810B481}"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F50981FF-3BDE-4B21-82C4-B128C39F05BE}"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ECFF">
            <a:alpha val="30980"/>
          </a:srgbClr>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58060F2-0D88-4477-A738-AC23726E428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ransition spd="med"/>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mailto:ranjan.counsellor@gmail.com"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F4C3745-2F0D-4BAD-BCBD-F60E947278C7}"/>
              </a:ext>
            </a:extLst>
          </p:cNvPr>
          <p:cNvSpPr txBox="1"/>
          <p:nvPr/>
        </p:nvSpPr>
        <p:spPr>
          <a:xfrm>
            <a:off x="0" y="914400"/>
            <a:ext cx="9144000" cy="1938992"/>
          </a:xfrm>
          <a:prstGeom prst="rect">
            <a:avLst/>
          </a:prstGeom>
          <a:noFill/>
        </p:spPr>
        <p:txBody>
          <a:bodyPr wrap="square">
            <a:spAutoFit/>
          </a:bodyPr>
          <a:lstStyle/>
          <a:p>
            <a:pPr algn="ctr">
              <a:defRPr/>
            </a:pPr>
            <a:r>
              <a:rPr lang="en-US" dirty="0">
                <a:ln w="11430"/>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t> </a:t>
            </a:r>
            <a:r>
              <a:rPr lang="en-US" b="1" dirty="0"/>
              <a:t>ROLE OF CLINICAL PSYCHOLOGISTS IN DIFFERENT FIELD</a:t>
            </a:r>
            <a:endParaRPr lang="en-US" b="1" kern="0" dirty="0">
              <a:solidFill>
                <a:schemeClr val="accent1">
                  <a:lumMod val="50000"/>
                </a:schemeClr>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p>
            <a:pPr algn="ctr">
              <a:defRPr/>
            </a:pPr>
            <a:r>
              <a:rPr lang="en-US" dirty="0">
                <a:solidFill>
                  <a:schemeClr val="accent1">
                    <a:lumMod val="50000"/>
                  </a:schemeClr>
                </a:solidFill>
                <a:latin typeface="Times New Roman" panose="02020603050405020304" pitchFamily="18" charset="0"/>
                <a:cs typeface="Times New Roman" panose="02020603050405020304" pitchFamily="18" charset="0"/>
              </a:rPr>
              <a:t>Degree Course (Three Years) </a:t>
            </a:r>
          </a:p>
          <a:p>
            <a:pPr algn="ctr">
              <a:defRPr/>
            </a:pPr>
            <a:r>
              <a:rPr lang="en-US" dirty="0">
                <a:solidFill>
                  <a:schemeClr val="accent1">
                    <a:lumMod val="50000"/>
                  </a:schemeClr>
                </a:solidFill>
                <a:latin typeface="Times New Roman" panose="02020603050405020304" pitchFamily="18" charset="0"/>
                <a:cs typeface="Times New Roman" panose="02020603050405020304" pitchFamily="18" charset="0"/>
              </a:rPr>
              <a:t>Psychology </a:t>
            </a:r>
            <a:r>
              <a:rPr lang="en-US" dirty="0" err="1">
                <a:solidFill>
                  <a:schemeClr val="accent1">
                    <a:lumMod val="50000"/>
                  </a:schemeClr>
                </a:solidFill>
                <a:latin typeface="Times New Roman" panose="02020603050405020304" pitchFamily="18" charset="0"/>
                <a:cs typeface="Times New Roman" panose="02020603050405020304" pitchFamily="18" charset="0"/>
              </a:rPr>
              <a:t>Honours</a:t>
            </a:r>
            <a:r>
              <a:rPr lang="en-US" dirty="0">
                <a:solidFill>
                  <a:schemeClr val="accent1">
                    <a:lumMod val="50000"/>
                  </a:schemeClr>
                </a:solidFill>
                <a:latin typeface="Times New Roman" panose="02020603050405020304" pitchFamily="18" charset="0"/>
                <a:cs typeface="Times New Roman" panose="02020603050405020304" pitchFamily="18" charset="0"/>
              </a:rPr>
              <a:t> </a:t>
            </a:r>
          </a:p>
          <a:p>
            <a:pPr algn="ctr">
              <a:defRPr/>
            </a:pPr>
            <a:r>
              <a:rPr lang="en-US" dirty="0">
                <a:solidFill>
                  <a:schemeClr val="accent1">
                    <a:lumMod val="50000"/>
                  </a:schemeClr>
                </a:solidFill>
                <a:latin typeface="Times New Roman" panose="02020603050405020304" pitchFamily="18" charset="0"/>
                <a:cs typeface="Times New Roman" panose="02020603050405020304" pitchFamily="18" charset="0"/>
              </a:rPr>
              <a:t>B. A. Part– III </a:t>
            </a:r>
            <a:r>
              <a:rPr lang="en-IN" dirty="0">
                <a:solidFill>
                  <a:schemeClr val="accent1">
                    <a:lumMod val="50000"/>
                  </a:schemeClr>
                </a:solidFill>
                <a:latin typeface="Times New Roman" panose="02020603050405020304" pitchFamily="18" charset="0"/>
                <a:cs typeface="Times New Roman" panose="02020603050405020304" pitchFamily="18" charset="0"/>
              </a:rPr>
              <a:t>Paper VII : </a:t>
            </a:r>
            <a:r>
              <a:rPr lang="en-US" dirty="0">
                <a:solidFill>
                  <a:schemeClr val="accent1">
                    <a:lumMod val="50000"/>
                  </a:schemeClr>
                </a:solidFill>
                <a:latin typeface="Times New Roman" panose="02020603050405020304" pitchFamily="18" charset="0"/>
                <a:cs typeface="Times New Roman" panose="02020603050405020304" pitchFamily="18" charset="0"/>
              </a:rPr>
              <a:t>GROUP B (CLINICAL PSYCHOLOGY)</a:t>
            </a:r>
          </a:p>
          <a:p>
            <a:pPr algn="ctr">
              <a:defRPr/>
            </a:pPr>
            <a:r>
              <a:rPr lang="en-IN" dirty="0">
                <a:solidFill>
                  <a:schemeClr val="accent1">
                    <a:lumMod val="50000"/>
                  </a:schemeClr>
                </a:solidFill>
                <a:latin typeface="Times New Roman" panose="02020603050405020304" pitchFamily="18" charset="0"/>
                <a:cs typeface="Times New Roman" panose="02020603050405020304" pitchFamily="18" charset="0"/>
              </a:rPr>
              <a:t>Unit 6</a:t>
            </a:r>
          </a:p>
        </p:txBody>
      </p:sp>
      <p:sp>
        <p:nvSpPr>
          <p:cNvPr id="7" name="TextBox 6">
            <a:extLst>
              <a:ext uri="{FF2B5EF4-FFF2-40B4-BE49-F238E27FC236}">
                <a16:creationId xmlns:a16="http://schemas.microsoft.com/office/drawing/2014/main" id="{F899508C-A9DB-46FD-8BE0-3E330B5C14C0}"/>
              </a:ext>
            </a:extLst>
          </p:cNvPr>
          <p:cNvSpPr txBox="1"/>
          <p:nvPr/>
        </p:nvSpPr>
        <p:spPr>
          <a:xfrm>
            <a:off x="4343400" y="3200400"/>
            <a:ext cx="1752600" cy="381000"/>
          </a:xfrm>
          <a:prstGeom prst="rect">
            <a:avLst/>
          </a:prstGeom>
          <a:noFill/>
        </p:spPr>
        <p:txBody>
          <a:bodyPr>
            <a:spAutoFit/>
          </a:bodyPr>
          <a:lstStyle/>
          <a:p>
            <a:pPr>
              <a:defRPr/>
            </a:pPr>
            <a:r>
              <a:rPr lang="en-US" dirty="0">
                <a:solidFill>
                  <a:schemeClr val="accent1">
                    <a:lumMod val="50000"/>
                  </a:schemeClr>
                </a:solidFill>
              </a:rPr>
              <a:t>by</a:t>
            </a:r>
            <a:endParaRPr lang="en-IN" dirty="0">
              <a:solidFill>
                <a:schemeClr val="accent1">
                  <a:lumMod val="50000"/>
                </a:schemeClr>
              </a:solidFill>
            </a:endParaRPr>
          </a:p>
        </p:txBody>
      </p:sp>
      <p:sp>
        <p:nvSpPr>
          <p:cNvPr id="8" name="TextBox 7">
            <a:extLst>
              <a:ext uri="{FF2B5EF4-FFF2-40B4-BE49-F238E27FC236}">
                <a16:creationId xmlns:a16="http://schemas.microsoft.com/office/drawing/2014/main" id="{5A6D4FDD-776E-4A2A-B142-70F576885875}"/>
              </a:ext>
            </a:extLst>
          </p:cNvPr>
          <p:cNvSpPr txBox="1"/>
          <p:nvPr/>
        </p:nvSpPr>
        <p:spPr>
          <a:xfrm>
            <a:off x="381000" y="4173538"/>
            <a:ext cx="8382000" cy="1370012"/>
          </a:xfrm>
          <a:prstGeom prst="rect">
            <a:avLst/>
          </a:prstGeom>
          <a:noFill/>
        </p:spPr>
        <p:txBody>
          <a:bodyPr>
            <a:spAutoFit/>
          </a:bodyPr>
          <a:lstStyle/>
          <a:p>
            <a:pPr algn="ctr">
              <a:defRPr/>
            </a:pPr>
            <a:r>
              <a:rPr lang="en-US" dirty="0">
                <a:solidFill>
                  <a:schemeClr val="accent1">
                    <a:lumMod val="50000"/>
                  </a:schemeClr>
                </a:solidFill>
              </a:rPr>
              <a:t>Dr. Ranjan Kumar</a:t>
            </a:r>
          </a:p>
          <a:p>
            <a:pPr algn="ctr">
              <a:defRPr/>
            </a:pPr>
            <a:r>
              <a:rPr lang="en-US" sz="1100" dirty="0">
                <a:solidFill>
                  <a:schemeClr val="accent1">
                    <a:lumMod val="50000"/>
                  </a:schemeClr>
                </a:solidFill>
              </a:rPr>
              <a:t>                    Ph. D ; M Phil ; PGDGC</a:t>
            </a:r>
          </a:p>
          <a:p>
            <a:pPr algn="ctr">
              <a:spcBef>
                <a:spcPts val="0"/>
              </a:spcBef>
              <a:defRPr/>
            </a:pPr>
            <a:r>
              <a:rPr lang="en-US" dirty="0">
                <a:solidFill>
                  <a:schemeClr val="accent1">
                    <a:lumMod val="50000"/>
                  </a:schemeClr>
                </a:solidFill>
              </a:rPr>
              <a:t>Assistant Professor of Psychology</a:t>
            </a:r>
          </a:p>
          <a:p>
            <a:pPr algn="ctr">
              <a:spcBef>
                <a:spcPts val="0"/>
              </a:spcBef>
              <a:defRPr/>
            </a:pPr>
            <a:r>
              <a:rPr lang="en-US" dirty="0">
                <a:solidFill>
                  <a:schemeClr val="accent1">
                    <a:lumMod val="50000"/>
                  </a:schemeClr>
                </a:solidFill>
              </a:rPr>
              <a:t>Ram Ratan Singh College, </a:t>
            </a:r>
            <a:r>
              <a:rPr lang="en-US" dirty="0" err="1">
                <a:solidFill>
                  <a:schemeClr val="accent1">
                    <a:lumMod val="50000"/>
                  </a:schemeClr>
                </a:solidFill>
              </a:rPr>
              <a:t>Mokama</a:t>
            </a:r>
            <a:endParaRPr lang="en-US" dirty="0">
              <a:solidFill>
                <a:schemeClr val="accent1">
                  <a:lumMod val="50000"/>
                </a:schemeClr>
              </a:solidFill>
            </a:endParaRPr>
          </a:p>
          <a:p>
            <a:pPr algn="ctr">
              <a:spcBef>
                <a:spcPts val="0"/>
              </a:spcBef>
              <a:defRPr/>
            </a:pPr>
            <a:r>
              <a:rPr lang="en-US" dirty="0" err="1">
                <a:solidFill>
                  <a:schemeClr val="accent1">
                    <a:lumMod val="50000"/>
                  </a:schemeClr>
                </a:solidFill>
              </a:rPr>
              <a:t>Patliputra</a:t>
            </a:r>
            <a:r>
              <a:rPr lang="en-US" dirty="0">
                <a:solidFill>
                  <a:schemeClr val="accent1">
                    <a:lumMod val="50000"/>
                  </a:schemeClr>
                </a:solidFill>
              </a:rPr>
              <a:t> University, Patna</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457200"/>
            <a:ext cx="8763000" cy="7109639"/>
          </a:xfrm>
          <a:prstGeom prst="rect">
            <a:avLst/>
          </a:prstGeom>
          <a:noFill/>
        </p:spPr>
        <p:txBody>
          <a:bodyPr wrap="square" rtlCol="0">
            <a:spAutoFit/>
          </a:bodyPr>
          <a:lstStyle/>
          <a:p>
            <a:pPr algn="just">
              <a:buFont typeface="Arial" pitchFamily="34" charset="0"/>
              <a:buChar char="•"/>
            </a:pPr>
            <a:endParaRPr lang="en-US" dirty="0">
              <a:latin typeface="Times New Roman" pitchFamily="18" charset="0"/>
              <a:cs typeface="Times New Roman" pitchFamily="18" charset="0"/>
            </a:endParaRPr>
          </a:p>
          <a:p>
            <a:pPr lvl="0" algn="just">
              <a:buFont typeface="Arial" pitchFamily="34" charset="0"/>
              <a:buChar char="•"/>
            </a:pPr>
            <a:r>
              <a:rPr lang="en-US" dirty="0">
                <a:solidFill>
                  <a:srgbClr val="00B0F0"/>
                </a:solidFill>
                <a:latin typeface="Times New Roman" pitchFamily="18" charset="0"/>
                <a:cs typeface="Times New Roman" pitchFamily="18" charset="0"/>
              </a:rPr>
              <a:t>Work with community to promote health, quality-of-life and psycho-logical well-being. </a:t>
            </a:r>
          </a:p>
          <a:p>
            <a:pPr algn="just"/>
            <a:endParaRPr lang="en-US" dirty="0">
              <a:solidFill>
                <a:srgbClr val="00B0F0"/>
              </a:solidFill>
              <a:latin typeface="Times New Roman" pitchFamily="18" charset="0"/>
              <a:cs typeface="Times New Roman" pitchFamily="18" charset="0"/>
            </a:endParaRPr>
          </a:p>
          <a:p>
            <a:pPr lvl="0" algn="just">
              <a:buFont typeface="Arial" pitchFamily="34" charset="0"/>
              <a:buChar char="•"/>
            </a:pPr>
            <a:r>
              <a:rPr lang="en-US" dirty="0">
                <a:solidFill>
                  <a:schemeClr val="accent2">
                    <a:lumMod val="75000"/>
                  </a:schemeClr>
                </a:solidFill>
                <a:latin typeface="Times New Roman" pitchFamily="18" charset="0"/>
                <a:cs typeface="Times New Roman" pitchFamily="18" charset="0"/>
              </a:rPr>
              <a:t>Undertake research in the areas of clinical psychology such as, mental health/illness, physical health/diseases and relevant societal issues viz. misconception, stigma, discrimination, social tension, gender con-</a:t>
            </a:r>
            <a:r>
              <a:rPr lang="en-US" dirty="0" err="1">
                <a:solidFill>
                  <a:schemeClr val="accent2">
                    <a:lumMod val="75000"/>
                  </a:schemeClr>
                </a:solidFill>
                <a:latin typeface="Times New Roman" pitchFamily="18" charset="0"/>
                <a:cs typeface="Times New Roman" pitchFamily="18" charset="0"/>
              </a:rPr>
              <a:t>struction</a:t>
            </a:r>
            <a:r>
              <a:rPr lang="en-US" dirty="0">
                <a:solidFill>
                  <a:schemeClr val="accent2">
                    <a:lumMod val="75000"/>
                  </a:schemeClr>
                </a:solidFill>
                <a:latin typeface="Times New Roman" pitchFamily="18" charset="0"/>
                <a:cs typeface="Times New Roman" pitchFamily="18" charset="0"/>
              </a:rPr>
              <a:t>, life style etc. </a:t>
            </a:r>
          </a:p>
          <a:p>
            <a:pPr algn="just"/>
            <a:endParaRPr lang="en-US" dirty="0">
              <a:solidFill>
                <a:srgbClr val="00B0F0"/>
              </a:solidFill>
              <a:latin typeface="Times New Roman" pitchFamily="18" charset="0"/>
              <a:cs typeface="Times New Roman" pitchFamily="18" charset="0"/>
            </a:endParaRPr>
          </a:p>
          <a:p>
            <a:pPr lvl="0" algn="just">
              <a:buFont typeface="Arial" pitchFamily="34" charset="0"/>
              <a:buChar char="•"/>
            </a:pPr>
            <a:r>
              <a:rPr lang="en-US" dirty="0">
                <a:solidFill>
                  <a:srgbClr val="00B0F0"/>
                </a:solidFill>
                <a:latin typeface="Times New Roman" pitchFamily="18" charset="0"/>
                <a:cs typeface="Times New Roman" pitchFamily="18" charset="0"/>
              </a:rPr>
              <a:t>Undertake responsibilities connected with teaching and training in core and allied areas of Clinical Psychology. </a:t>
            </a:r>
          </a:p>
          <a:p>
            <a:pPr algn="just"/>
            <a:endParaRPr lang="en-US" dirty="0">
              <a:solidFill>
                <a:schemeClr val="accent2">
                  <a:lumMod val="75000"/>
                </a:schemeClr>
              </a:solidFill>
              <a:latin typeface="Times New Roman" pitchFamily="18" charset="0"/>
              <a:cs typeface="Times New Roman" pitchFamily="18" charset="0"/>
            </a:endParaRPr>
          </a:p>
          <a:p>
            <a:pPr lvl="0" algn="just">
              <a:buFont typeface="Arial" pitchFamily="34" charset="0"/>
              <a:buChar char="•"/>
            </a:pPr>
            <a:r>
              <a:rPr lang="en-US" dirty="0">
                <a:solidFill>
                  <a:schemeClr val="accent2">
                    <a:lumMod val="75000"/>
                  </a:schemeClr>
                </a:solidFill>
                <a:latin typeface="Times New Roman" pitchFamily="18" charset="0"/>
                <a:cs typeface="Times New Roman" pitchFamily="18" charset="0"/>
              </a:rPr>
              <a:t>Undertake administrative and supervisory/decision-making responsibilities in mental health area. </a:t>
            </a:r>
          </a:p>
          <a:p>
            <a:pPr algn="just"/>
            <a:endParaRPr lang="en-US" dirty="0">
              <a:solidFill>
                <a:srgbClr val="00B0F0"/>
              </a:solidFill>
              <a:latin typeface="Times New Roman" pitchFamily="18" charset="0"/>
              <a:cs typeface="Times New Roman" pitchFamily="18" charset="0"/>
            </a:endParaRPr>
          </a:p>
          <a:p>
            <a:pPr lvl="0" algn="just">
              <a:buFont typeface="Arial" pitchFamily="34" charset="0"/>
              <a:buChar char="•"/>
            </a:pPr>
            <a:r>
              <a:rPr lang="en-US" dirty="0">
                <a:solidFill>
                  <a:srgbClr val="00B0F0"/>
                </a:solidFill>
                <a:latin typeface="Times New Roman" pitchFamily="18" charset="0"/>
                <a:cs typeface="Times New Roman" pitchFamily="18" charset="0"/>
              </a:rPr>
              <a:t>Provide expert testimony in the court of law assuming different roles. </a:t>
            </a:r>
          </a:p>
          <a:p>
            <a:pPr algn="just"/>
            <a:endParaRPr lang="en-US" dirty="0">
              <a:solidFill>
                <a:srgbClr val="00B0F0"/>
              </a:solidFill>
              <a:latin typeface="Times New Roman" pitchFamily="18" charset="0"/>
              <a:cs typeface="Times New Roman" pitchFamily="18" charset="0"/>
            </a:endParaRPr>
          </a:p>
          <a:p>
            <a:pPr algn="just">
              <a:buFont typeface="Arial" pitchFamily="34" charset="0"/>
              <a:buChar char="•"/>
            </a:pPr>
            <a:endParaRPr lang="en-US" dirty="0">
              <a:solidFill>
                <a:srgbClr val="00B0F0"/>
              </a:solidFill>
              <a:latin typeface="Times New Roman" pitchFamily="18" charset="0"/>
              <a:cs typeface="Times New Roman" pitchFamily="18" charset="0"/>
            </a:endParaRPr>
          </a:p>
          <a:p>
            <a:pPr algn="just">
              <a:buFont typeface="Arial" pitchFamily="34" charset="0"/>
              <a:buChar char="•"/>
            </a:pPr>
            <a:endParaRPr lang="en-US" dirty="0">
              <a:latin typeface="Times New Roman" pitchFamily="18" charset="0"/>
              <a:cs typeface="Times New Roman" pitchFamily="18" charset="0"/>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457200"/>
            <a:ext cx="8763000" cy="6740307"/>
          </a:xfrm>
          <a:prstGeom prst="rect">
            <a:avLst/>
          </a:prstGeom>
          <a:noFill/>
        </p:spPr>
        <p:txBody>
          <a:bodyPr wrap="square" rtlCol="0">
            <a:spAutoFit/>
          </a:bodyPr>
          <a:lstStyle/>
          <a:p>
            <a:pPr algn="just"/>
            <a:r>
              <a:rPr lang="en-US" b="1" dirty="0">
                <a:solidFill>
                  <a:srgbClr val="FF0000"/>
                </a:solidFill>
                <a:latin typeface="Times New Roman" pitchFamily="18" charset="0"/>
                <a:cs typeface="Times New Roman" pitchFamily="18" charset="0"/>
              </a:rPr>
              <a:t>So clinical psychologist usually perform in following fields: </a:t>
            </a:r>
            <a:endParaRPr lang="en-US" dirty="0">
              <a:solidFill>
                <a:srgbClr val="FF0000"/>
              </a:solidFill>
              <a:latin typeface="Times New Roman" pitchFamily="18" charset="0"/>
              <a:cs typeface="Times New Roman" pitchFamily="18" charset="0"/>
            </a:endParaRPr>
          </a:p>
          <a:p>
            <a:pPr algn="just"/>
            <a:r>
              <a:rPr lang="en-US" dirty="0">
                <a:latin typeface="Times New Roman" pitchFamily="18" charset="0"/>
                <a:cs typeface="Times New Roman" pitchFamily="18" charset="0"/>
              </a:rPr>
              <a:t>• </a:t>
            </a:r>
            <a:r>
              <a:rPr lang="en-US" dirty="0">
                <a:solidFill>
                  <a:schemeClr val="accent2">
                    <a:lumMod val="75000"/>
                  </a:schemeClr>
                </a:solidFill>
                <a:latin typeface="Times New Roman" pitchFamily="18" charset="0"/>
                <a:cs typeface="Times New Roman" pitchFamily="18" charset="0"/>
              </a:rPr>
              <a:t>Testing and assessment is an area of unique expertise for psychologists. They conduct evaluations of cognitive abilities, decision-making capacity, psychopathology, personality, emotional well-being, daily functioning, behavior, and person-environment fit. In the realm of geriatric mental health, psychologists offer additional expertise in the neurological underpinnings of behavior and age-related changes. </a:t>
            </a:r>
          </a:p>
          <a:p>
            <a:pPr algn="just"/>
            <a:r>
              <a:rPr lang="en-US" dirty="0">
                <a:solidFill>
                  <a:schemeClr val="accent2">
                    <a:lumMod val="75000"/>
                  </a:schemeClr>
                </a:solidFill>
                <a:latin typeface="Times New Roman" pitchFamily="18" charset="0"/>
                <a:cs typeface="Times New Roman" pitchFamily="18" charset="0"/>
              </a:rPr>
              <a:t> </a:t>
            </a:r>
          </a:p>
          <a:p>
            <a:pPr algn="just"/>
            <a:r>
              <a:rPr lang="en-US" dirty="0">
                <a:solidFill>
                  <a:schemeClr val="accent2">
                    <a:lumMod val="75000"/>
                  </a:schemeClr>
                </a:solidFill>
                <a:latin typeface="Times New Roman" pitchFamily="18" charset="0"/>
                <a:cs typeface="Times New Roman" pitchFamily="18" charset="0"/>
              </a:rPr>
              <a:t>• </a:t>
            </a:r>
            <a:r>
              <a:rPr lang="en-US" dirty="0">
                <a:solidFill>
                  <a:srgbClr val="00B0F0"/>
                </a:solidFill>
                <a:latin typeface="Times New Roman" pitchFamily="18" charset="0"/>
                <a:cs typeface="Times New Roman" pitchFamily="18" charset="0"/>
              </a:rPr>
              <a:t>Psychological evaluations provide key information for differential diagnosis of psychopathology (e.g., dementias, depression, anxiety, and delirium). </a:t>
            </a:r>
          </a:p>
          <a:p>
            <a:pPr algn="just"/>
            <a:r>
              <a:rPr lang="en-US" dirty="0">
                <a:solidFill>
                  <a:schemeClr val="accent2">
                    <a:lumMod val="75000"/>
                  </a:schemeClr>
                </a:solidFill>
                <a:latin typeface="Times New Roman" pitchFamily="18" charset="0"/>
                <a:cs typeface="Times New Roman" pitchFamily="18" charset="0"/>
              </a:rPr>
              <a:t> </a:t>
            </a:r>
          </a:p>
          <a:p>
            <a:pPr algn="just"/>
            <a:r>
              <a:rPr lang="en-US" dirty="0">
                <a:solidFill>
                  <a:schemeClr val="accent2">
                    <a:lumMod val="75000"/>
                  </a:schemeClr>
                </a:solidFill>
                <a:latin typeface="Times New Roman" pitchFamily="18" charset="0"/>
                <a:cs typeface="Times New Roman" pitchFamily="18" charset="0"/>
              </a:rPr>
              <a:t>• Psychologists integrate information from various psychosocial, cognitive, health, and functional abilities to develop a treatment plan for mental and behavioral health problems. </a:t>
            </a:r>
          </a:p>
          <a:p>
            <a:pPr algn="just"/>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457200"/>
            <a:ext cx="8763000" cy="6524863"/>
          </a:xfrm>
          <a:prstGeom prst="rect">
            <a:avLst/>
          </a:prstGeom>
          <a:noFill/>
        </p:spPr>
        <p:txBody>
          <a:bodyPr wrap="square" rtlCol="0">
            <a:spAutoFit/>
          </a:bodyPr>
          <a:lstStyle/>
          <a:p>
            <a:pPr algn="just"/>
            <a:r>
              <a:rPr lang="en-US" sz="2200" dirty="0">
                <a:solidFill>
                  <a:srgbClr val="00B0F0"/>
                </a:solidFill>
                <a:latin typeface="Times New Roman" pitchFamily="18" charset="0"/>
                <a:cs typeface="Times New Roman" pitchFamily="18" charset="0"/>
              </a:rPr>
              <a:t>• Psychologists conduct interventions, such as behavioral, cognitive-behavioral, interpersonal, problem solving, and psychodynamic therapies; </a:t>
            </a:r>
            <a:r>
              <a:rPr lang="en-US" sz="2200" dirty="0" err="1">
                <a:solidFill>
                  <a:srgbClr val="00B0F0"/>
                </a:solidFill>
                <a:latin typeface="Times New Roman" pitchFamily="18" charset="0"/>
                <a:cs typeface="Times New Roman" pitchFamily="18" charset="0"/>
              </a:rPr>
              <a:t>socioenvironmental</a:t>
            </a:r>
            <a:r>
              <a:rPr lang="en-US" sz="2200" dirty="0">
                <a:solidFill>
                  <a:srgbClr val="00B0F0"/>
                </a:solidFill>
                <a:latin typeface="Times New Roman" pitchFamily="18" charset="0"/>
                <a:cs typeface="Times New Roman" pitchFamily="18" charset="0"/>
              </a:rPr>
              <a:t> modifications; and cognitive rehabilitation. </a:t>
            </a:r>
          </a:p>
          <a:p>
            <a:pPr algn="just"/>
            <a:r>
              <a:rPr lang="en-US" sz="2200" dirty="0">
                <a:solidFill>
                  <a:schemeClr val="accent2">
                    <a:lumMod val="75000"/>
                  </a:schemeClr>
                </a:solidFill>
                <a:latin typeface="Times New Roman" pitchFamily="18" charset="0"/>
                <a:cs typeface="Times New Roman" pitchFamily="18" charset="0"/>
              </a:rPr>
              <a:t>• Psychologists are leaders in behavioral health practice to prevent and address chronic diseases, using interventions designed to change lifestyle behaviors and modify problem behaviors, including managing pain and sleep disorders, improving weight control, and reducing incontinence</a:t>
            </a:r>
            <a:r>
              <a:rPr lang="en-US" sz="2200" dirty="0">
                <a:solidFill>
                  <a:srgbClr val="00B0F0"/>
                </a:solidFill>
                <a:latin typeface="Times New Roman" pitchFamily="18" charset="0"/>
                <a:cs typeface="Times New Roman" pitchFamily="18" charset="0"/>
              </a:rPr>
              <a:t>. </a:t>
            </a:r>
          </a:p>
          <a:p>
            <a:pPr algn="just"/>
            <a:r>
              <a:rPr lang="en-US" sz="2200" dirty="0">
                <a:solidFill>
                  <a:srgbClr val="00B0F0"/>
                </a:solidFill>
                <a:latin typeface="Times New Roman" pitchFamily="18" charset="0"/>
                <a:cs typeface="Times New Roman" pitchFamily="18" charset="0"/>
              </a:rPr>
              <a:t>• Psychologists receive extensive training in research methods and data analytic techniques, including program design and evaluation -- an area of expertise that is not core to training in any other mental health discipline. This expertise includes a strong emphasis on development and evaluation of psychological tests/measures and non-pharmacological interventions, as well as assessment of therapeutic and programmatic efficacy. </a:t>
            </a:r>
          </a:p>
          <a:p>
            <a:pPr algn="just">
              <a:buFont typeface="Arial" pitchFamily="34" charset="0"/>
              <a:buChar char="•"/>
            </a:pPr>
            <a:r>
              <a:rPr lang="en-US" sz="2200" dirty="0">
                <a:solidFill>
                  <a:schemeClr val="accent2">
                    <a:lumMod val="75000"/>
                  </a:schemeClr>
                </a:solidFill>
                <a:latin typeface="Times New Roman" pitchFamily="18" charset="0"/>
                <a:cs typeface="Times New Roman" pitchFamily="18" charset="0"/>
              </a:rPr>
              <a:t>Psychology training often includes training in supervision and consultation to other professionals, interdisciplinary teams, institutions, agencies, and community organizations in primary health care, long term care, and other settings. </a:t>
            </a:r>
          </a:p>
          <a:p>
            <a:pPr algn="just"/>
            <a:endParaRPr lang="en-US" sz="2200" dirty="0">
              <a:latin typeface="Times New Roman" pitchFamily="18" charset="0"/>
              <a:cs typeface="Times New Roman" pitchFamily="18" charset="0"/>
            </a:endParaRPr>
          </a:p>
          <a:p>
            <a:pPr algn="just"/>
            <a:endParaRPr lang="en-US" sz="2200" dirty="0">
              <a:latin typeface="Times New Roman" pitchFamily="18" charset="0"/>
              <a:cs typeface="Times New Roman" pitchFamily="18" charset="0"/>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457200"/>
            <a:ext cx="8763000" cy="2677656"/>
          </a:xfrm>
          <a:prstGeom prst="rect">
            <a:avLst/>
          </a:prstGeom>
          <a:noFill/>
        </p:spPr>
        <p:txBody>
          <a:bodyPr wrap="square" rtlCol="0">
            <a:spAutoFit/>
          </a:bodyPr>
          <a:lstStyle/>
          <a:p>
            <a:pPr algn="just"/>
            <a:endParaRPr lang="en-US" dirty="0">
              <a:latin typeface="Times New Roman" pitchFamily="18" charset="0"/>
              <a:cs typeface="Times New Roman" pitchFamily="18" charset="0"/>
            </a:endParaRPr>
          </a:p>
          <a:p>
            <a:pPr algn="just"/>
            <a:r>
              <a:rPr lang="en-US" b="1" dirty="0">
                <a:solidFill>
                  <a:srgbClr val="FF0000"/>
                </a:solidFill>
                <a:latin typeface="Times New Roman" pitchFamily="18" charset="0"/>
                <a:cs typeface="Times New Roman" pitchFamily="18" charset="0"/>
              </a:rPr>
              <a:t>Concluding</a:t>
            </a:r>
            <a:endParaRPr lang="en-US" dirty="0">
              <a:solidFill>
                <a:srgbClr val="FF0000"/>
              </a:solidFill>
              <a:latin typeface="Times New Roman" pitchFamily="18" charset="0"/>
              <a:cs typeface="Times New Roman" pitchFamily="18" charset="0"/>
            </a:endParaRPr>
          </a:p>
          <a:p>
            <a:pPr lvl="0" algn="just">
              <a:buFont typeface="Wingdings" pitchFamily="2" charset="2"/>
              <a:buChar char="Ø"/>
            </a:pPr>
            <a:r>
              <a:rPr lang="en-US" dirty="0">
                <a:solidFill>
                  <a:schemeClr val="accent2">
                    <a:lumMod val="75000"/>
                  </a:schemeClr>
                </a:solidFill>
                <a:latin typeface="Times New Roman" pitchFamily="18" charset="0"/>
                <a:cs typeface="Times New Roman" pitchFamily="18" charset="0"/>
              </a:rPr>
              <a:t>Clinical Work</a:t>
            </a:r>
          </a:p>
          <a:p>
            <a:pPr lvl="0" algn="just">
              <a:buFont typeface="Wingdings" pitchFamily="2" charset="2"/>
              <a:buChar char="Ø"/>
            </a:pPr>
            <a:r>
              <a:rPr lang="en-US" dirty="0">
                <a:solidFill>
                  <a:srgbClr val="00B0F0"/>
                </a:solidFill>
                <a:latin typeface="Times New Roman" pitchFamily="18" charset="0"/>
                <a:cs typeface="Times New Roman" pitchFamily="18" charset="0"/>
              </a:rPr>
              <a:t>Research</a:t>
            </a:r>
          </a:p>
          <a:p>
            <a:pPr lvl="0" algn="just">
              <a:buFont typeface="Wingdings" pitchFamily="2" charset="2"/>
              <a:buChar char="Ø"/>
            </a:pPr>
            <a:r>
              <a:rPr lang="en-US" dirty="0">
                <a:solidFill>
                  <a:schemeClr val="accent2">
                    <a:lumMod val="75000"/>
                  </a:schemeClr>
                </a:solidFill>
                <a:latin typeface="Times New Roman" pitchFamily="18" charset="0"/>
                <a:cs typeface="Times New Roman" pitchFamily="18" charset="0"/>
              </a:rPr>
              <a:t>Teaching</a:t>
            </a:r>
          </a:p>
          <a:p>
            <a:pPr lvl="0" algn="just">
              <a:buFont typeface="Wingdings" pitchFamily="2" charset="2"/>
              <a:buChar char="Ø"/>
            </a:pPr>
            <a:r>
              <a:rPr lang="en-US" dirty="0">
                <a:solidFill>
                  <a:srgbClr val="00B0F0"/>
                </a:solidFill>
                <a:latin typeface="Times New Roman" pitchFamily="18" charset="0"/>
                <a:cs typeface="Times New Roman" pitchFamily="18" charset="0"/>
              </a:rPr>
              <a:t>Professional Activities</a:t>
            </a:r>
          </a:p>
          <a:p>
            <a:pPr algn="just"/>
            <a:endParaRPr lang="en-US" dirty="0">
              <a:latin typeface="Times New Roman" pitchFamily="18" charset="0"/>
              <a:cs typeface="Times New Roman" pitchFamily="18" charset="0"/>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457200"/>
            <a:ext cx="8763000" cy="6740307"/>
          </a:xfrm>
          <a:prstGeom prst="rect">
            <a:avLst/>
          </a:prstGeom>
          <a:noFill/>
        </p:spPr>
        <p:txBody>
          <a:bodyPr wrap="square" rtlCol="0">
            <a:spAutoFit/>
          </a:bodyPr>
          <a:lstStyle/>
          <a:p>
            <a:pPr algn="just"/>
            <a:r>
              <a:rPr lang="en-US" b="1" dirty="0">
                <a:solidFill>
                  <a:srgbClr val="FF0000"/>
                </a:solidFill>
                <a:latin typeface="Times New Roman" pitchFamily="18" charset="0"/>
                <a:cs typeface="Times New Roman" pitchFamily="18" charset="0"/>
              </a:rPr>
              <a:t>RESPECTING THE DIGNITY AND RIGHTS OF ALL PERSONS / Respect for the Dignity of Persons</a:t>
            </a:r>
          </a:p>
          <a:p>
            <a:pPr lvl="0" algn="just">
              <a:buFont typeface="Wingdings" pitchFamily="2" charset="2"/>
              <a:buChar char="Ø"/>
            </a:pPr>
            <a:r>
              <a:rPr lang="en-US" dirty="0">
                <a:solidFill>
                  <a:srgbClr val="00B0F0"/>
                </a:solidFill>
                <a:latin typeface="Times New Roman" pitchFamily="18" charset="0"/>
                <a:cs typeface="Times New Roman" pitchFamily="18" charset="0"/>
              </a:rPr>
              <a:t>Values Statement</a:t>
            </a:r>
          </a:p>
          <a:p>
            <a:pPr lvl="0" algn="just">
              <a:buFont typeface="Wingdings" pitchFamily="2" charset="2"/>
              <a:buChar char="Ø"/>
            </a:pPr>
            <a:r>
              <a:rPr lang="en-US" dirty="0">
                <a:solidFill>
                  <a:schemeClr val="accent2">
                    <a:lumMod val="75000"/>
                  </a:schemeClr>
                </a:solidFill>
                <a:latin typeface="Times New Roman" pitchFamily="18" charset="0"/>
                <a:cs typeface="Times New Roman" pitchFamily="18" charset="0"/>
              </a:rPr>
              <a:t>Ethical Standards</a:t>
            </a:r>
          </a:p>
          <a:p>
            <a:pPr lvl="0" algn="just">
              <a:buFont typeface="Wingdings" pitchFamily="2" charset="2"/>
              <a:buChar char="Ø"/>
            </a:pPr>
            <a:r>
              <a:rPr lang="en-US" dirty="0">
                <a:solidFill>
                  <a:srgbClr val="00B0F0"/>
                </a:solidFill>
                <a:latin typeface="Times New Roman" pitchFamily="18" charset="0"/>
                <a:cs typeface="Times New Roman" pitchFamily="18" charset="0"/>
              </a:rPr>
              <a:t>General respect</a:t>
            </a:r>
          </a:p>
          <a:p>
            <a:pPr lvl="0" algn="just">
              <a:buFont typeface="Wingdings" pitchFamily="2" charset="2"/>
              <a:buChar char="Ø"/>
            </a:pPr>
            <a:r>
              <a:rPr lang="en-US" dirty="0">
                <a:solidFill>
                  <a:schemeClr val="accent2">
                    <a:lumMod val="75000"/>
                  </a:schemeClr>
                </a:solidFill>
                <a:latin typeface="Times New Roman" pitchFamily="18" charset="0"/>
                <a:cs typeface="Times New Roman" pitchFamily="18" charset="0"/>
              </a:rPr>
              <a:t>General rights</a:t>
            </a:r>
          </a:p>
          <a:p>
            <a:pPr lvl="0" algn="just">
              <a:buFont typeface="Wingdings" pitchFamily="2" charset="2"/>
              <a:buChar char="Ø"/>
            </a:pPr>
            <a:r>
              <a:rPr lang="en-US" dirty="0">
                <a:solidFill>
                  <a:srgbClr val="00B0F0"/>
                </a:solidFill>
                <a:latin typeface="Times New Roman" pitchFamily="18" charset="0"/>
                <a:cs typeface="Times New Roman" pitchFamily="18" charset="0"/>
              </a:rPr>
              <a:t>Non-discrimination</a:t>
            </a:r>
          </a:p>
          <a:p>
            <a:pPr lvl="0" algn="just">
              <a:buFont typeface="Wingdings" pitchFamily="2" charset="2"/>
              <a:buChar char="Ø"/>
            </a:pPr>
            <a:r>
              <a:rPr lang="en-US" dirty="0">
                <a:solidFill>
                  <a:schemeClr val="accent2">
                    <a:lumMod val="75000"/>
                  </a:schemeClr>
                </a:solidFill>
                <a:latin typeface="Times New Roman" pitchFamily="18" charset="0"/>
                <a:cs typeface="Times New Roman" pitchFamily="18" charset="0"/>
              </a:rPr>
              <a:t>Fair treatment/due process</a:t>
            </a:r>
          </a:p>
          <a:p>
            <a:pPr lvl="0" algn="just">
              <a:buFont typeface="Wingdings" pitchFamily="2" charset="2"/>
              <a:buChar char="Ø"/>
            </a:pPr>
            <a:r>
              <a:rPr lang="en-US" dirty="0">
                <a:solidFill>
                  <a:srgbClr val="00B0F0"/>
                </a:solidFill>
                <a:latin typeface="Times New Roman" pitchFamily="18" charset="0"/>
                <a:cs typeface="Times New Roman" pitchFamily="18" charset="0"/>
              </a:rPr>
              <a:t>Informed consent, Freedom of consent,</a:t>
            </a:r>
          </a:p>
          <a:p>
            <a:pPr lvl="0" algn="just">
              <a:buFont typeface="Wingdings" pitchFamily="2" charset="2"/>
              <a:buChar char="Ø"/>
            </a:pPr>
            <a:r>
              <a:rPr lang="en-US" dirty="0">
                <a:solidFill>
                  <a:schemeClr val="accent2">
                    <a:lumMod val="75000"/>
                  </a:schemeClr>
                </a:solidFill>
                <a:latin typeface="Times New Roman" pitchFamily="18" charset="0"/>
                <a:cs typeface="Times New Roman" pitchFamily="18" charset="0"/>
              </a:rPr>
              <a:t>Protections for vulnerable persons</a:t>
            </a:r>
          </a:p>
          <a:p>
            <a:pPr lvl="0" algn="just">
              <a:buFont typeface="Wingdings" pitchFamily="2" charset="2"/>
              <a:buChar char="Ø"/>
            </a:pPr>
            <a:r>
              <a:rPr lang="en-US" dirty="0">
                <a:solidFill>
                  <a:srgbClr val="00B0F0"/>
                </a:solidFill>
                <a:latin typeface="Times New Roman" pitchFamily="18" charset="0"/>
                <a:cs typeface="Times New Roman" pitchFamily="18" charset="0"/>
              </a:rPr>
              <a:t>Privacy</a:t>
            </a:r>
          </a:p>
          <a:p>
            <a:pPr lvl="0" algn="just">
              <a:buFont typeface="Wingdings" pitchFamily="2" charset="2"/>
              <a:buChar char="Ø"/>
            </a:pPr>
            <a:r>
              <a:rPr lang="en-US" dirty="0">
                <a:solidFill>
                  <a:schemeClr val="accent2">
                    <a:lumMod val="75000"/>
                  </a:schemeClr>
                </a:solidFill>
                <a:latin typeface="Times New Roman" pitchFamily="18" charset="0"/>
                <a:cs typeface="Times New Roman" pitchFamily="18" charset="0"/>
              </a:rPr>
              <a:t>Confidentiality</a:t>
            </a:r>
          </a:p>
          <a:p>
            <a:pPr lvl="0" algn="just">
              <a:buFont typeface="Wingdings" pitchFamily="2" charset="2"/>
              <a:buChar char="Ø"/>
            </a:pPr>
            <a:r>
              <a:rPr lang="en-US" dirty="0">
                <a:solidFill>
                  <a:srgbClr val="00B0F0"/>
                </a:solidFill>
                <a:latin typeface="Times New Roman" pitchFamily="18" charset="0"/>
                <a:cs typeface="Times New Roman" pitchFamily="18" charset="0"/>
              </a:rPr>
              <a:t>Extended responsibility </a:t>
            </a:r>
          </a:p>
          <a:p>
            <a:pPr lvl="0" algn="just">
              <a:buFont typeface="Wingdings" pitchFamily="2" charset="2"/>
              <a:buChar char="Ø"/>
            </a:pPr>
            <a:r>
              <a:rPr lang="en-US" dirty="0">
                <a:solidFill>
                  <a:schemeClr val="accent2">
                    <a:lumMod val="75000"/>
                  </a:schemeClr>
                </a:solidFill>
                <a:latin typeface="Times New Roman" pitchFamily="18" charset="0"/>
                <a:cs typeface="Times New Roman" pitchFamily="18" charset="0"/>
              </a:rPr>
              <a:t>Fairness and Justice</a:t>
            </a:r>
          </a:p>
          <a:p>
            <a:pPr lvl="0" algn="just">
              <a:buFont typeface="Wingdings" pitchFamily="2" charset="2"/>
              <a:buChar char="Ø"/>
            </a:pPr>
            <a:r>
              <a:rPr lang="en-US" dirty="0">
                <a:solidFill>
                  <a:srgbClr val="00B0F0"/>
                </a:solidFill>
                <a:latin typeface="Times New Roman" pitchFamily="18" charset="0"/>
                <a:cs typeface="Times New Roman" pitchFamily="18" charset="0"/>
              </a:rPr>
              <a:t>Autonomy and Self- Determination (Consent and Assent)</a:t>
            </a:r>
          </a:p>
          <a:p>
            <a:pPr lvl="0" algn="just">
              <a:buFont typeface="Wingdings" pitchFamily="2" charset="2"/>
              <a:buChar char="Ø"/>
            </a:pPr>
            <a:r>
              <a:rPr lang="en-US" dirty="0">
                <a:solidFill>
                  <a:schemeClr val="accent2">
                    <a:lumMod val="75000"/>
                  </a:schemeClr>
                </a:solidFill>
                <a:latin typeface="Times New Roman" pitchFamily="18" charset="0"/>
                <a:cs typeface="Times New Roman" pitchFamily="18" charset="0"/>
              </a:rPr>
              <a:t>Privacy and Confidentiality</a:t>
            </a:r>
          </a:p>
          <a:p>
            <a:pPr algn="just"/>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457200"/>
            <a:ext cx="8763000" cy="4893647"/>
          </a:xfrm>
          <a:prstGeom prst="rect">
            <a:avLst/>
          </a:prstGeom>
          <a:noFill/>
        </p:spPr>
        <p:txBody>
          <a:bodyPr wrap="square" rtlCol="0">
            <a:spAutoFit/>
          </a:bodyPr>
          <a:lstStyle/>
          <a:p>
            <a:pPr algn="just"/>
            <a:endParaRPr lang="en-US" dirty="0">
              <a:latin typeface="Times New Roman" pitchFamily="18" charset="0"/>
              <a:cs typeface="Times New Roman" pitchFamily="18" charset="0"/>
            </a:endParaRPr>
          </a:p>
          <a:p>
            <a:r>
              <a:rPr lang="en-US" b="1" dirty="0">
                <a:solidFill>
                  <a:srgbClr val="FF0000"/>
                </a:solidFill>
                <a:latin typeface="Times New Roman" pitchFamily="18" charset="0"/>
                <a:cs typeface="Times New Roman" pitchFamily="18" charset="0"/>
              </a:rPr>
              <a:t>PROFESSIONAL COMPETENCE AND RESPONSIBILITY/ </a:t>
            </a:r>
          </a:p>
          <a:p>
            <a:r>
              <a:rPr lang="en-US" b="1" dirty="0">
                <a:solidFill>
                  <a:srgbClr val="FF0000"/>
                </a:solidFill>
                <a:latin typeface="Times New Roman" pitchFamily="18" charset="0"/>
                <a:cs typeface="Times New Roman" pitchFamily="18" charset="0"/>
              </a:rPr>
              <a:t>HONESTY AND INTEGRITY IN PROFESSIONAL RELATIONSHIPS</a:t>
            </a:r>
          </a:p>
          <a:p>
            <a:pPr lvl="0">
              <a:buFont typeface="Wingdings" pitchFamily="2" charset="2"/>
              <a:buChar char="Ø"/>
            </a:pPr>
            <a:r>
              <a:rPr lang="en-US" dirty="0">
                <a:solidFill>
                  <a:schemeClr val="accent1">
                    <a:lumMod val="75000"/>
                  </a:schemeClr>
                </a:solidFill>
                <a:latin typeface="Times New Roman" pitchFamily="18" charset="0"/>
                <a:cs typeface="Times New Roman" pitchFamily="18" charset="0"/>
              </a:rPr>
              <a:t>Competence</a:t>
            </a:r>
          </a:p>
          <a:p>
            <a:pPr lvl="0">
              <a:buFont typeface="Wingdings" pitchFamily="2" charset="2"/>
              <a:buChar char="Ø"/>
            </a:pPr>
            <a:r>
              <a:rPr lang="en-US" dirty="0">
                <a:solidFill>
                  <a:srgbClr val="00B0F0"/>
                </a:solidFill>
                <a:latin typeface="Times New Roman" pitchFamily="18" charset="0"/>
                <a:cs typeface="Times New Roman" pitchFamily="18" charset="0"/>
              </a:rPr>
              <a:t>Accepting Responsibility for Actions</a:t>
            </a:r>
          </a:p>
          <a:p>
            <a:pPr lvl="0">
              <a:buFont typeface="Wingdings" pitchFamily="2" charset="2"/>
              <a:buChar char="Ø"/>
            </a:pPr>
            <a:r>
              <a:rPr lang="en-US" dirty="0">
                <a:solidFill>
                  <a:schemeClr val="accent1">
                    <a:lumMod val="75000"/>
                  </a:schemeClr>
                </a:solidFill>
                <a:latin typeface="Times New Roman" pitchFamily="18" charset="0"/>
                <a:cs typeface="Times New Roman" pitchFamily="18" charset="0"/>
              </a:rPr>
              <a:t>Responsible Assessment and Intervention Practices</a:t>
            </a:r>
          </a:p>
          <a:p>
            <a:pPr lvl="0">
              <a:buFont typeface="Wingdings" pitchFamily="2" charset="2"/>
              <a:buChar char="Ø"/>
            </a:pPr>
            <a:r>
              <a:rPr lang="en-US" dirty="0">
                <a:solidFill>
                  <a:srgbClr val="00B0F0"/>
                </a:solidFill>
                <a:latin typeface="Times New Roman" pitchFamily="18" charset="0"/>
                <a:cs typeface="Times New Roman" pitchFamily="18" charset="0"/>
              </a:rPr>
              <a:t>Respecting Other Professionals</a:t>
            </a:r>
          </a:p>
          <a:p>
            <a:pPr lvl="0">
              <a:buFont typeface="Wingdings" pitchFamily="2" charset="2"/>
              <a:buChar char="Ø"/>
            </a:pPr>
            <a:r>
              <a:rPr lang="en-US" dirty="0">
                <a:solidFill>
                  <a:schemeClr val="accent1">
                    <a:lumMod val="75000"/>
                  </a:schemeClr>
                </a:solidFill>
                <a:latin typeface="Times New Roman" pitchFamily="18" charset="0"/>
                <a:cs typeface="Times New Roman" pitchFamily="18" charset="0"/>
              </a:rPr>
              <a:t>Multiple Relationships and Conflicts of Interest</a:t>
            </a:r>
          </a:p>
          <a:p>
            <a:pPr lvl="0">
              <a:buFont typeface="Wingdings" pitchFamily="2" charset="2"/>
              <a:buChar char="Ø"/>
            </a:pPr>
            <a:r>
              <a:rPr lang="en-US" dirty="0">
                <a:solidFill>
                  <a:srgbClr val="00B0F0"/>
                </a:solidFill>
                <a:latin typeface="Times New Roman" pitchFamily="18" charset="0"/>
                <a:cs typeface="Times New Roman" pitchFamily="18" charset="0"/>
              </a:rPr>
              <a:t>Respect for Law and the Relationship of Law and Ethics</a:t>
            </a:r>
          </a:p>
          <a:p>
            <a:pPr lvl="0">
              <a:buFont typeface="Wingdings" pitchFamily="2" charset="2"/>
              <a:buChar char="Ø"/>
            </a:pPr>
            <a:r>
              <a:rPr lang="en-US" dirty="0">
                <a:solidFill>
                  <a:schemeClr val="accent1">
                    <a:lumMod val="75000"/>
                  </a:schemeClr>
                </a:solidFill>
                <a:latin typeface="Times New Roman" pitchFamily="18" charset="0"/>
                <a:cs typeface="Times New Roman" pitchFamily="18" charset="0"/>
              </a:rPr>
              <a:t>Contributing to the Profession by Mentoring, Teaching, and Supervision</a:t>
            </a:r>
          </a:p>
          <a:p>
            <a:endParaRPr lang="en-US" dirty="0"/>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457200"/>
            <a:ext cx="8763000" cy="5262979"/>
          </a:xfrm>
          <a:prstGeom prst="rect">
            <a:avLst/>
          </a:prstGeom>
          <a:noFill/>
        </p:spPr>
        <p:txBody>
          <a:bodyPr wrap="square" rtlCol="0">
            <a:spAutoFit/>
          </a:bodyPr>
          <a:lstStyle/>
          <a:p>
            <a:pPr algn="just"/>
            <a:endParaRPr lang="en-US" dirty="0">
              <a:latin typeface="Times New Roman" pitchFamily="18" charset="0"/>
              <a:cs typeface="Times New Roman" pitchFamily="18" charset="0"/>
            </a:endParaRPr>
          </a:p>
          <a:p>
            <a:pPr algn="just"/>
            <a:r>
              <a:rPr lang="en-US" b="1" dirty="0">
                <a:solidFill>
                  <a:srgbClr val="FF0000"/>
                </a:solidFill>
                <a:latin typeface="Times New Roman" pitchFamily="18" charset="0"/>
                <a:cs typeface="Times New Roman" pitchFamily="18" charset="0"/>
              </a:rPr>
              <a:t>Responsible Caring </a:t>
            </a:r>
          </a:p>
          <a:p>
            <a:pPr lvl="0" algn="just">
              <a:buFont typeface="Wingdings" pitchFamily="2" charset="2"/>
              <a:buChar char="Ø"/>
            </a:pPr>
            <a:r>
              <a:rPr lang="en-US" dirty="0">
                <a:solidFill>
                  <a:srgbClr val="00B0F0"/>
                </a:solidFill>
                <a:latin typeface="Times New Roman" pitchFamily="18" charset="0"/>
                <a:cs typeface="Times New Roman" pitchFamily="18" charset="0"/>
              </a:rPr>
              <a:t>Values Statement </a:t>
            </a:r>
          </a:p>
          <a:p>
            <a:pPr lvl="0" algn="just">
              <a:buFont typeface="Wingdings" pitchFamily="2" charset="2"/>
              <a:buChar char="Ø"/>
            </a:pPr>
            <a:r>
              <a:rPr lang="en-US" dirty="0">
                <a:solidFill>
                  <a:schemeClr val="accent1">
                    <a:lumMod val="75000"/>
                  </a:schemeClr>
                </a:solidFill>
                <a:latin typeface="Times New Roman" pitchFamily="18" charset="0"/>
                <a:cs typeface="Times New Roman" pitchFamily="18" charset="0"/>
              </a:rPr>
              <a:t>Ethical Standards </a:t>
            </a:r>
          </a:p>
          <a:p>
            <a:pPr lvl="0" algn="just">
              <a:buFont typeface="Wingdings" pitchFamily="2" charset="2"/>
              <a:buChar char="Ø"/>
            </a:pPr>
            <a:r>
              <a:rPr lang="en-US" dirty="0">
                <a:solidFill>
                  <a:srgbClr val="00B0F0"/>
                </a:solidFill>
                <a:latin typeface="Times New Roman" pitchFamily="18" charset="0"/>
                <a:cs typeface="Times New Roman" pitchFamily="18" charset="0"/>
              </a:rPr>
              <a:t>General caring </a:t>
            </a:r>
          </a:p>
          <a:p>
            <a:pPr lvl="0" algn="just">
              <a:buFont typeface="Wingdings" pitchFamily="2" charset="2"/>
              <a:buChar char="Ø"/>
            </a:pPr>
            <a:r>
              <a:rPr lang="en-US" dirty="0">
                <a:solidFill>
                  <a:schemeClr val="accent1">
                    <a:lumMod val="75000"/>
                  </a:schemeClr>
                </a:solidFill>
                <a:latin typeface="Times New Roman" pitchFamily="18" charset="0"/>
                <a:cs typeface="Times New Roman" pitchFamily="18" charset="0"/>
              </a:rPr>
              <a:t>Competence and self- knowledge </a:t>
            </a:r>
          </a:p>
          <a:p>
            <a:pPr lvl="0" algn="just">
              <a:buFont typeface="Wingdings" pitchFamily="2" charset="2"/>
              <a:buChar char="Ø"/>
            </a:pPr>
            <a:r>
              <a:rPr lang="en-US" dirty="0">
                <a:solidFill>
                  <a:srgbClr val="00B0F0"/>
                </a:solidFill>
                <a:latin typeface="Times New Roman" pitchFamily="18" charset="0"/>
                <a:cs typeface="Times New Roman" pitchFamily="18" charset="0"/>
              </a:rPr>
              <a:t>Risk/benefit analysis </a:t>
            </a:r>
          </a:p>
          <a:p>
            <a:pPr lvl="0" algn="just">
              <a:buFont typeface="Wingdings" pitchFamily="2" charset="2"/>
              <a:buChar char="Ø"/>
            </a:pPr>
            <a:r>
              <a:rPr lang="en-US" dirty="0">
                <a:solidFill>
                  <a:schemeClr val="accent1">
                    <a:lumMod val="75000"/>
                  </a:schemeClr>
                </a:solidFill>
                <a:latin typeface="Times New Roman" pitchFamily="18" charset="0"/>
                <a:cs typeface="Times New Roman" pitchFamily="18" charset="0"/>
              </a:rPr>
              <a:t>Maximize benefit </a:t>
            </a:r>
          </a:p>
          <a:p>
            <a:pPr lvl="0" algn="just">
              <a:buFont typeface="Wingdings" pitchFamily="2" charset="2"/>
              <a:buChar char="Ø"/>
            </a:pPr>
            <a:r>
              <a:rPr lang="en-US" dirty="0">
                <a:solidFill>
                  <a:srgbClr val="00B0F0"/>
                </a:solidFill>
                <a:latin typeface="Times New Roman" pitchFamily="18" charset="0"/>
                <a:cs typeface="Times New Roman" pitchFamily="18" charset="0"/>
              </a:rPr>
              <a:t>Minimize harm </a:t>
            </a:r>
          </a:p>
          <a:p>
            <a:pPr lvl="0" algn="just">
              <a:buFont typeface="Wingdings" pitchFamily="2" charset="2"/>
              <a:buChar char="Ø"/>
            </a:pPr>
            <a:r>
              <a:rPr lang="en-US" dirty="0">
                <a:solidFill>
                  <a:schemeClr val="accent1">
                    <a:lumMod val="75000"/>
                  </a:schemeClr>
                </a:solidFill>
                <a:latin typeface="Times New Roman" pitchFamily="18" charset="0"/>
                <a:cs typeface="Times New Roman" pitchFamily="18" charset="0"/>
              </a:rPr>
              <a:t>Offset/correct harm </a:t>
            </a:r>
          </a:p>
          <a:p>
            <a:pPr lvl="0" algn="just">
              <a:buFont typeface="Wingdings" pitchFamily="2" charset="2"/>
              <a:buChar char="Ø"/>
            </a:pPr>
            <a:r>
              <a:rPr lang="en-US" dirty="0">
                <a:solidFill>
                  <a:srgbClr val="00B0F0"/>
                </a:solidFill>
                <a:latin typeface="Times New Roman" pitchFamily="18" charset="0"/>
                <a:cs typeface="Times New Roman" pitchFamily="18" charset="0"/>
              </a:rPr>
              <a:t>Care of animals</a:t>
            </a:r>
          </a:p>
          <a:p>
            <a:pPr lvl="0" algn="just">
              <a:buFont typeface="Wingdings" pitchFamily="2" charset="2"/>
              <a:buChar char="Ø"/>
            </a:pPr>
            <a:r>
              <a:rPr lang="en-US" dirty="0">
                <a:solidFill>
                  <a:schemeClr val="accent1">
                    <a:lumMod val="75000"/>
                  </a:schemeClr>
                </a:solidFill>
                <a:latin typeface="Times New Roman" pitchFamily="18" charset="0"/>
                <a:cs typeface="Times New Roman" pitchFamily="18" charset="0"/>
              </a:rPr>
              <a:t>Extended responsibility</a:t>
            </a:r>
          </a:p>
          <a:p>
            <a:pPr algn="just"/>
            <a:endParaRPr lang="en-US" dirty="0">
              <a:latin typeface="Times New Roman" pitchFamily="18" charset="0"/>
              <a:cs typeface="Times New Roman" pitchFamily="18" charset="0"/>
            </a:endParaRPr>
          </a:p>
          <a:p>
            <a:endParaRPr lang="en-US" dirty="0"/>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457200"/>
            <a:ext cx="8763000" cy="4893647"/>
          </a:xfrm>
          <a:prstGeom prst="rect">
            <a:avLst/>
          </a:prstGeom>
          <a:noFill/>
        </p:spPr>
        <p:txBody>
          <a:bodyPr wrap="square" rtlCol="0">
            <a:spAutoFit/>
          </a:bodyPr>
          <a:lstStyle/>
          <a:p>
            <a:pPr algn="just"/>
            <a:endParaRPr lang="en-US" dirty="0">
              <a:latin typeface="Times New Roman" pitchFamily="18" charset="0"/>
              <a:cs typeface="Times New Roman" pitchFamily="18" charset="0"/>
            </a:endParaRPr>
          </a:p>
          <a:p>
            <a:r>
              <a:rPr lang="en-US" b="1" dirty="0">
                <a:solidFill>
                  <a:srgbClr val="FF0000"/>
                </a:solidFill>
                <a:latin typeface="Times New Roman" pitchFamily="18" charset="0"/>
                <a:cs typeface="Times New Roman" pitchFamily="18" charset="0"/>
              </a:rPr>
              <a:t>Integrity in Relationships </a:t>
            </a:r>
            <a:endParaRPr lang="en-US" dirty="0">
              <a:solidFill>
                <a:srgbClr val="FF0000"/>
              </a:solidFill>
              <a:latin typeface="Times New Roman" pitchFamily="18" charset="0"/>
              <a:cs typeface="Times New Roman" pitchFamily="18" charset="0"/>
            </a:endParaRPr>
          </a:p>
          <a:p>
            <a:pPr lvl="0">
              <a:buFont typeface="Wingdings" pitchFamily="2" charset="2"/>
              <a:buChar char="Ø"/>
            </a:pPr>
            <a:r>
              <a:rPr lang="en-US" dirty="0">
                <a:solidFill>
                  <a:schemeClr val="accent1">
                    <a:lumMod val="75000"/>
                  </a:schemeClr>
                </a:solidFill>
                <a:latin typeface="Times New Roman" pitchFamily="18" charset="0"/>
                <a:cs typeface="Times New Roman" pitchFamily="18" charset="0"/>
              </a:rPr>
              <a:t>Values Statement </a:t>
            </a:r>
          </a:p>
          <a:p>
            <a:pPr lvl="0">
              <a:buFont typeface="Wingdings" pitchFamily="2" charset="2"/>
              <a:buChar char="Ø"/>
            </a:pPr>
            <a:r>
              <a:rPr lang="en-US" dirty="0">
                <a:solidFill>
                  <a:srgbClr val="00B0F0"/>
                </a:solidFill>
                <a:latin typeface="Times New Roman" pitchFamily="18" charset="0"/>
                <a:cs typeface="Times New Roman" pitchFamily="18" charset="0"/>
              </a:rPr>
              <a:t>Ethical Standards </a:t>
            </a:r>
          </a:p>
          <a:p>
            <a:pPr lvl="0">
              <a:buFont typeface="Wingdings" pitchFamily="2" charset="2"/>
              <a:buChar char="Ø"/>
            </a:pPr>
            <a:r>
              <a:rPr lang="en-US" dirty="0">
                <a:solidFill>
                  <a:schemeClr val="accent1">
                    <a:lumMod val="75000"/>
                  </a:schemeClr>
                </a:solidFill>
                <a:latin typeface="Times New Roman" pitchFamily="18" charset="0"/>
                <a:cs typeface="Times New Roman" pitchFamily="18" charset="0"/>
              </a:rPr>
              <a:t>Accuracy/honesty </a:t>
            </a:r>
          </a:p>
          <a:p>
            <a:pPr lvl="0">
              <a:buFont typeface="Wingdings" pitchFamily="2" charset="2"/>
              <a:buChar char="Ø"/>
            </a:pPr>
            <a:r>
              <a:rPr lang="en-US" dirty="0">
                <a:solidFill>
                  <a:srgbClr val="00B0F0"/>
                </a:solidFill>
                <a:latin typeface="Times New Roman" pitchFamily="18" charset="0"/>
                <a:cs typeface="Times New Roman" pitchFamily="18" charset="0"/>
              </a:rPr>
              <a:t>Objectivity/lack of bias </a:t>
            </a:r>
          </a:p>
          <a:p>
            <a:pPr lvl="0">
              <a:buFont typeface="Wingdings" pitchFamily="2" charset="2"/>
              <a:buChar char="Ø"/>
            </a:pPr>
            <a:r>
              <a:rPr lang="en-US" dirty="0">
                <a:solidFill>
                  <a:schemeClr val="accent1">
                    <a:lumMod val="75000"/>
                  </a:schemeClr>
                </a:solidFill>
                <a:latin typeface="Times New Roman" pitchFamily="18" charset="0"/>
                <a:cs typeface="Times New Roman" pitchFamily="18" charset="0"/>
              </a:rPr>
              <a:t>Straightforwardness/openness </a:t>
            </a:r>
          </a:p>
          <a:p>
            <a:pPr lvl="0">
              <a:buFont typeface="Wingdings" pitchFamily="2" charset="2"/>
              <a:buChar char="Ø"/>
            </a:pPr>
            <a:r>
              <a:rPr lang="en-US" dirty="0">
                <a:solidFill>
                  <a:srgbClr val="00B0F0"/>
                </a:solidFill>
                <a:latin typeface="Times New Roman" pitchFamily="18" charset="0"/>
                <a:cs typeface="Times New Roman" pitchFamily="18" charset="0"/>
              </a:rPr>
              <a:t>Avoidance of incomplete disclosure</a:t>
            </a:r>
          </a:p>
          <a:p>
            <a:pPr lvl="0">
              <a:buFont typeface="Wingdings" pitchFamily="2" charset="2"/>
              <a:buChar char="Ø"/>
            </a:pPr>
            <a:r>
              <a:rPr lang="en-US" dirty="0">
                <a:solidFill>
                  <a:schemeClr val="accent1">
                    <a:lumMod val="75000"/>
                  </a:schemeClr>
                </a:solidFill>
                <a:latin typeface="Times New Roman" pitchFamily="18" charset="0"/>
                <a:cs typeface="Times New Roman" pitchFamily="18" charset="0"/>
              </a:rPr>
              <a:t>Avoidance of conflict of interest </a:t>
            </a:r>
          </a:p>
          <a:p>
            <a:pPr lvl="0">
              <a:buFont typeface="Wingdings" pitchFamily="2" charset="2"/>
              <a:buChar char="Ø"/>
            </a:pPr>
            <a:r>
              <a:rPr lang="en-US" dirty="0">
                <a:solidFill>
                  <a:srgbClr val="00B0F0"/>
                </a:solidFill>
                <a:latin typeface="Times New Roman" pitchFamily="18" charset="0"/>
                <a:cs typeface="Times New Roman" pitchFamily="18" charset="0"/>
              </a:rPr>
              <a:t>Reliance on the discipline </a:t>
            </a:r>
          </a:p>
          <a:p>
            <a:pPr lvl="0">
              <a:buFont typeface="Wingdings" pitchFamily="2" charset="2"/>
              <a:buChar char="Ø"/>
            </a:pPr>
            <a:r>
              <a:rPr lang="en-US" dirty="0">
                <a:solidFill>
                  <a:schemeClr val="accent1">
                    <a:lumMod val="75000"/>
                  </a:schemeClr>
                </a:solidFill>
                <a:latin typeface="Times New Roman" pitchFamily="18" charset="0"/>
                <a:cs typeface="Times New Roman" pitchFamily="18" charset="0"/>
              </a:rPr>
              <a:t>Extended responsibility </a:t>
            </a:r>
          </a:p>
          <a:p>
            <a:pPr algn="just"/>
            <a:endParaRPr lang="en-US" dirty="0">
              <a:latin typeface="Times New Roman" pitchFamily="18" charset="0"/>
              <a:cs typeface="Times New Roman" pitchFamily="18" charset="0"/>
            </a:endParaRPr>
          </a:p>
          <a:p>
            <a:endParaRPr lang="en-US" dirty="0"/>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457200"/>
            <a:ext cx="8763000" cy="3785652"/>
          </a:xfrm>
          <a:prstGeom prst="rect">
            <a:avLst/>
          </a:prstGeom>
          <a:noFill/>
        </p:spPr>
        <p:txBody>
          <a:bodyPr wrap="square" rtlCol="0">
            <a:spAutoFit/>
          </a:bodyPr>
          <a:lstStyle/>
          <a:p>
            <a:pPr algn="just"/>
            <a:endParaRPr lang="en-US" dirty="0">
              <a:solidFill>
                <a:srgbClr val="FF0000"/>
              </a:solidFill>
              <a:latin typeface="Times New Roman" pitchFamily="18" charset="0"/>
              <a:cs typeface="Times New Roman" pitchFamily="18" charset="0"/>
            </a:endParaRPr>
          </a:p>
          <a:p>
            <a:r>
              <a:rPr lang="en-US" b="1" dirty="0">
                <a:solidFill>
                  <a:srgbClr val="FF0000"/>
                </a:solidFill>
                <a:latin typeface="Times New Roman" pitchFamily="18" charset="0"/>
                <a:cs typeface="Times New Roman" pitchFamily="18" charset="0"/>
              </a:rPr>
              <a:t>Responsibility to Society </a:t>
            </a:r>
            <a:endParaRPr lang="en-US" dirty="0">
              <a:solidFill>
                <a:srgbClr val="FF0000"/>
              </a:solidFill>
              <a:latin typeface="Times New Roman" pitchFamily="18" charset="0"/>
              <a:cs typeface="Times New Roman" pitchFamily="18" charset="0"/>
            </a:endParaRPr>
          </a:p>
          <a:p>
            <a:pPr lvl="0">
              <a:buFont typeface="Wingdings" pitchFamily="2" charset="2"/>
              <a:buChar char="Ø"/>
            </a:pPr>
            <a:r>
              <a:rPr lang="en-US" dirty="0">
                <a:solidFill>
                  <a:srgbClr val="00B0F0"/>
                </a:solidFill>
                <a:latin typeface="Times New Roman" pitchFamily="18" charset="0"/>
                <a:cs typeface="Times New Roman" pitchFamily="18" charset="0"/>
              </a:rPr>
              <a:t>Values Statement </a:t>
            </a:r>
          </a:p>
          <a:p>
            <a:pPr lvl="0">
              <a:buFont typeface="Wingdings" pitchFamily="2" charset="2"/>
              <a:buChar char="Ø"/>
            </a:pPr>
            <a:r>
              <a:rPr lang="en-US" dirty="0">
                <a:solidFill>
                  <a:schemeClr val="accent1">
                    <a:lumMod val="75000"/>
                  </a:schemeClr>
                </a:solidFill>
                <a:latin typeface="Times New Roman" pitchFamily="18" charset="0"/>
                <a:cs typeface="Times New Roman" pitchFamily="18" charset="0"/>
              </a:rPr>
              <a:t>Ethical Standards </a:t>
            </a:r>
          </a:p>
          <a:p>
            <a:pPr lvl="0">
              <a:buFont typeface="Wingdings" pitchFamily="2" charset="2"/>
              <a:buChar char="Ø"/>
            </a:pPr>
            <a:r>
              <a:rPr lang="en-US" dirty="0">
                <a:solidFill>
                  <a:srgbClr val="00B0F0"/>
                </a:solidFill>
                <a:latin typeface="Times New Roman" pitchFamily="18" charset="0"/>
                <a:cs typeface="Times New Roman" pitchFamily="18" charset="0"/>
              </a:rPr>
              <a:t>Development of knowledge </a:t>
            </a:r>
          </a:p>
          <a:p>
            <a:pPr lvl="0">
              <a:buFont typeface="Wingdings" pitchFamily="2" charset="2"/>
              <a:buChar char="Ø"/>
            </a:pPr>
            <a:r>
              <a:rPr lang="en-US" dirty="0">
                <a:solidFill>
                  <a:schemeClr val="accent1">
                    <a:lumMod val="75000"/>
                  </a:schemeClr>
                </a:solidFill>
                <a:latin typeface="Times New Roman" pitchFamily="18" charset="0"/>
                <a:cs typeface="Times New Roman" pitchFamily="18" charset="0"/>
              </a:rPr>
              <a:t>Beneficial activities </a:t>
            </a:r>
          </a:p>
          <a:p>
            <a:pPr lvl="0">
              <a:buFont typeface="Wingdings" pitchFamily="2" charset="2"/>
              <a:buChar char="Ø"/>
            </a:pPr>
            <a:r>
              <a:rPr lang="en-US" dirty="0">
                <a:solidFill>
                  <a:srgbClr val="00B0F0"/>
                </a:solidFill>
                <a:latin typeface="Times New Roman" pitchFamily="18" charset="0"/>
                <a:cs typeface="Times New Roman" pitchFamily="18" charset="0"/>
              </a:rPr>
              <a:t>Respect for society </a:t>
            </a:r>
          </a:p>
          <a:p>
            <a:pPr lvl="0">
              <a:buFont typeface="Wingdings" pitchFamily="2" charset="2"/>
              <a:buChar char="Ø"/>
            </a:pPr>
            <a:r>
              <a:rPr lang="en-US" dirty="0">
                <a:solidFill>
                  <a:schemeClr val="accent1">
                    <a:lumMod val="75000"/>
                  </a:schemeClr>
                </a:solidFill>
                <a:latin typeface="Times New Roman" pitchFamily="18" charset="0"/>
                <a:cs typeface="Times New Roman" pitchFamily="18" charset="0"/>
              </a:rPr>
              <a:t>Development of society Extended responsibility </a:t>
            </a:r>
          </a:p>
          <a:p>
            <a:pPr algn="just"/>
            <a:endParaRPr lang="en-US" dirty="0">
              <a:latin typeface="Times New Roman" pitchFamily="18" charset="0"/>
              <a:cs typeface="Times New Roman" pitchFamily="18" charset="0"/>
            </a:endParaRPr>
          </a:p>
          <a:p>
            <a:endParaRPr lang="en-US" dirty="0"/>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age result for PSYCHOLOGICAL  TEST"/>
          <p:cNvPicPr/>
          <p:nvPr/>
        </p:nvPicPr>
        <p:blipFill>
          <a:blip r:embed="rId2"/>
          <a:srcRect/>
          <a:stretch>
            <a:fillRect/>
          </a:stretch>
        </p:blipFill>
        <p:spPr bwMode="auto">
          <a:xfrm>
            <a:off x="6324600" y="4038600"/>
            <a:ext cx="2146935" cy="2146935"/>
          </a:xfrm>
          <a:prstGeom prst="rect">
            <a:avLst/>
          </a:prstGeom>
          <a:noFill/>
          <a:ln w="9525">
            <a:noFill/>
            <a:miter lim="800000"/>
            <a:headEnd/>
            <a:tailEnd/>
          </a:ln>
        </p:spPr>
      </p:pic>
      <p:pic>
        <p:nvPicPr>
          <p:cNvPr id="3" name="Picture 2" descr="Image result for PSYCHOLOGICAL  TEST"/>
          <p:cNvPicPr/>
          <p:nvPr/>
        </p:nvPicPr>
        <p:blipFill>
          <a:blip r:embed="rId3"/>
          <a:srcRect/>
          <a:stretch>
            <a:fillRect/>
          </a:stretch>
        </p:blipFill>
        <p:spPr bwMode="auto">
          <a:xfrm>
            <a:off x="381000" y="381000"/>
            <a:ext cx="2196465" cy="2087245"/>
          </a:xfrm>
          <a:prstGeom prst="rect">
            <a:avLst/>
          </a:prstGeom>
          <a:noFill/>
          <a:ln w="9525">
            <a:noFill/>
            <a:miter lim="800000"/>
            <a:headEnd/>
            <a:tailEnd/>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showMasterPhAnim="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105" name="Rectangle 9"/>
          <p:cNvSpPr>
            <a:spLocks noGrp="1" noChangeArrowheads="1"/>
          </p:cNvSpPr>
          <p:nvPr>
            <p:ph type="ctrTitle"/>
          </p:nvPr>
        </p:nvSpPr>
        <p:spPr>
          <a:xfrm>
            <a:off x="838200" y="1600200"/>
            <a:ext cx="7772400" cy="1295400"/>
          </a:xfrm>
        </p:spPr>
        <p:txBody>
          <a:bodyPr>
            <a:normAutofit fontScale="90000"/>
          </a:bodyPr>
          <a:lstStyle/>
          <a:p>
            <a:br>
              <a:rPr lang="en-US" b="1" dirty="0"/>
            </a:br>
            <a:r>
              <a:rPr lang="en-US" b="1" dirty="0"/>
              <a:t> ROLE OF CLINICAL PSYCHOLOGISTS IN DIFFERENT FIELD</a:t>
            </a:r>
            <a:br>
              <a:rPr lang="en-US" b="1" dirty="0"/>
            </a:br>
            <a:endParaRPr lang="en-US" sz="2700" dirty="0">
              <a:solidFill>
                <a:srgbClr val="FFFF99"/>
              </a:solidFill>
            </a:endParaRPr>
          </a:p>
        </p:txBody>
      </p:sp>
      <p:sp>
        <p:nvSpPr>
          <p:cNvPr id="7" name="Rectangle 6"/>
          <p:cNvSpPr/>
          <p:nvPr/>
        </p:nvSpPr>
        <p:spPr>
          <a:xfrm>
            <a:off x="228600" y="4800600"/>
            <a:ext cx="8915400" cy="1631216"/>
          </a:xfrm>
          <a:prstGeom prst="rect">
            <a:avLst/>
          </a:prstGeom>
        </p:spPr>
        <p:txBody>
          <a:bodyPr wrap="square">
            <a:spAutoFit/>
          </a:bodyPr>
          <a:lstStyle/>
          <a:p>
            <a:pPr>
              <a:defRPr/>
            </a:pPr>
            <a:r>
              <a:rPr lang="en-US" sz="1800" dirty="0">
                <a:solidFill>
                  <a:schemeClr val="accent1">
                    <a:lumMod val="50000"/>
                  </a:schemeClr>
                </a:solidFill>
              </a:rPr>
              <a:t>Dr. Ranjan Kumar</a:t>
            </a:r>
          </a:p>
          <a:p>
            <a:pPr>
              <a:defRPr/>
            </a:pPr>
            <a:r>
              <a:rPr lang="en-US" sz="1000" dirty="0">
                <a:solidFill>
                  <a:schemeClr val="accent1">
                    <a:lumMod val="50000"/>
                  </a:schemeClr>
                </a:solidFill>
              </a:rPr>
              <a:t>                    Ph. D ; M Phil ; PGDGC</a:t>
            </a:r>
          </a:p>
          <a:p>
            <a:pPr>
              <a:spcBef>
                <a:spcPts val="0"/>
              </a:spcBef>
              <a:defRPr/>
            </a:pPr>
            <a:r>
              <a:rPr lang="en-US" sz="1800" dirty="0">
                <a:solidFill>
                  <a:schemeClr val="accent1">
                    <a:lumMod val="50000"/>
                  </a:schemeClr>
                </a:solidFill>
              </a:rPr>
              <a:t>Assistant Professor of Psychology</a:t>
            </a:r>
          </a:p>
          <a:p>
            <a:pPr>
              <a:spcBef>
                <a:spcPts val="0"/>
              </a:spcBef>
              <a:defRPr/>
            </a:pPr>
            <a:r>
              <a:rPr lang="en-US" sz="1800" dirty="0">
                <a:solidFill>
                  <a:schemeClr val="accent1">
                    <a:lumMod val="50000"/>
                  </a:schemeClr>
                </a:solidFill>
              </a:rPr>
              <a:t>Ram Ratan Singh College, </a:t>
            </a:r>
            <a:r>
              <a:rPr lang="en-US" sz="1800" dirty="0" err="1">
                <a:solidFill>
                  <a:schemeClr val="accent1">
                    <a:lumMod val="50000"/>
                  </a:schemeClr>
                </a:solidFill>
              </a:rPr>
              <a:t>Mokama</a:t>
            </a:r>
            <a:endParaRPr lang="en-US" sz="1800" dirty="0">
              <a:solidFill>
                <a:schemeClr val="accent1">
                  <a:lumMod val="50000"/>
                </a:schemeClr>
              </a:solidFill>
            </a:endParaRPr>
          </a:p>
          <a:p>
            <a:pPr>
              <a:spcBef>
                <a:spcPts val="0"/>
              </a:spcBef>
              <a:defRPr/>
            </a:pPr>
            <a:r>
              <a:rPr lang="en-US" sz="1800" dirty="0" err="1">
                <a:solidFill>
                  <a:schemeClr val="accent1">
                    <a:lumMod val="50000"/>
                  </a:schemeClr>
                </a:solidFill>
              </a:rPr>
              <a:t>Patliputra</a:t>
            </a:r>
            <a:r>
              <a:rPr lang="en-US" sz="1800" dirty="0">
                <a:solidFill>
                  <a:schemeClr val="accent1">
                    <a:lumMod val="50000"/>
                  </a:schemeClr>
                </a:solidFill>
              </a:rPr>
              <a:t> University, Patna</a:t>
            </a:r>
            <a:br>
              <a:rPr lang="en-US" sz="1800" kern="0" dirty="0"/>
            </a:br>
            <a:r>
              <a:rPr lang="en-US" sz="1800" kern="0" dirty="0">
                <a:hlinkClick r:id="rId3"/>
              </a:rPr>
              <a:t>ranjan.counsellor@gmail.com</a:t>
            </a:r>
            <a:r>
              <a:rPr lang="en-US" sz="1800" kern="0" dirty="0"/>
              <a:t> </a:t>
            </a:r>
            <a:endParaRPr lang="en-US" sz="1800" dirty="0"/>
          </a:p>
        </p:txBody>
      </p:sp>
    </p:spTree>
  </p:cSld>
  <p:clrMapOvr>
    <a:masterClrMapping/>
  </p:clrMapOvr>
  <p:transition spd="med">
    <p:rand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a:extLst>
              <a:ext uri="{FF2B5EF4-FFF2-40B4-BE49-F238E27FC236}">
                <a16:creationId xmlns:a16="http://schemas.microsoft.com/office/drawing/2014/main" id="{710B3439-7C2B-43AD-BA69-3A189FD3C14D}"/>
              </a:ext>
            </a:extLst>
          </p:cNvPr>
          <p:cNvSpPr>
            <a:spLocks noGrp="1" noChangeArrowheads="1"/>
          </p:cNvSpPr>
          <p:nvPr>
            <p:ph type="body" idx="1"/>
          </p:nvPr>
        </p:nvSpPr>
        <p:spPr/>
        <p:txBody>
          <a:bodyPr/>
          <a:lstStyle/>
          <a:p>
            <a:pPr eaLnBrk="1" hangingPunct="1">
              <a:buFont typeface="Wingdings" panose="05000000000000000000" pitchFamily="2" charset="2"/>
              <a:buNone/>
              <a:defRPr/>
            </a:pPr>
            <a:endParaRPr lang="en-US" dirty="0"/>
          </a:p>
          <a:p>
            <a:pPr eaLnBrk="1" hangingPunct="1">
              <a:buFont typeface="Wingdings" panose="05000000000000000000" pitchFamily="2" charset="2"/>
              <a:buNone/>
              <a:defRPr/>
            </a:pPr>
            <a:endParaRPr lang="en-US" dirty="0"/>
          </a:p>
          <a:p>
            <a:pPr eaLnBrk="1" hangingPunct="1">
              <a:buFont typeface="Wingdings" panose="05000000000000000000" pitchFamily="2" charset="2"/>
              <a:buNone/>
              <a:defRPr/>
            </a:pPr>
            <a:endParaRPr lang="en-US" dirty="0"/>
          </a:p>
          <a:p>
            <a:pPr eaLnBrk="1" hangingPunct="1">
              <a:buFont typeface="Wingdings" panose="05000000000000000000" pitchFamily="2" charset="2"/>
              <a:buNone/>
              <a:defRPr/>
            </a:pPr>
            <a:r>
              <a:rPr lang="en-US" dirty="0"/>
              <a:t>                 </a:t>
            </a:r>
            <a:r>
              <a:rPr lang="en-US" dirty="0">
                <a:solidFill>
                  <a:schemeClr val="accent1">
                    <a:lumMod val="50000"/>
                  </a:schemeClr>
                </a:solidFill>
              </a:rPr>
              <a:t>THANK - YOU</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457200"/>
            <a:ext cx="8763000" cy="6370975"/>
          </a:xfrm>
          <a:prstGeom prst="rect">
            <a:avLst/>
          </a:prstGeom>
          <a:noFill/>
        </p:spPr>
        <p:txBody>
          <a:bodyPr wrap="square" rtlCol="0">
            <a:spAutoFit/>
          </a:bodyPr>
          <a:lstStyle/>
          <a:p>
            <a:pPr algn="just"/>
            <a:endParaRPr lang="en-US" dirty="0">
              <a:latin typeface="Times New Roman" pitchFamily="18" charset="0"/>
              <a:cs typeface="Times New Roman" pitchFamily="18" charset="0"/>
            </a:endParaRPr>
          </a:p>
          <a:p>
            <a:pPr algn="just"/>
            <a:r>
              <a:rPr lang="en-US" dirty="0">
                <a:solidFill>
                  <a:srgbClr val="FF0000"/>
                </a:solidFill>
                <a:latin typeface="Times New Roman" pitchFamily="18" charset="0"/>
                <a:cs typeface="Times New Roman" pitchFamily="18" charset="0"/>
              </a:rPr>
              <a:t>What is clinical Psychology?????</a:t>
            </a:r>
          </a:p>
          <a:p>
            <a:pPr algn="just"/>
            <a:r>
              <a:rPr lang="en-US" dirty="0">
                <a:solidFill>
                  <a:srgbClr val="0070C0"/>
                </a:solidFill>
                <a:latin typeface="Times New Roman" pitchFamily="18" charset="0"/>
                <a:cs typeface="Times New Roman" pitchFamily="18" charset="0"/>
              </a:rPr>
              <a:t>Clinical psychology is the study and observation of clients with the intention of promoting positive change in the face of mental illness (</a:t>
            </a:r>
            <a:r>
              <a:rPr lang="en-US" dirty="0" err="1">
                <a:solidFill>
                  <a:srgbClr val="0070C0"/>
                </a:solidFill>
                <a:latin typeface="Times New Roman" pitchFamily="18" charset="0"/>
                <a:cs typeface="Times New Roman" pitchFamily="18" charset="0"/>
              </a:rPr>
              <a:t>Compas</a:t>
            </a:r>
            <a:r>
              <a:rPr lang="en-US" dirty="0">
                <a:solidFill>
                  <a:srgbClr val="0070C0"/>
                </a:solidFill>
                <a:latin typeface="Times New Roman" pitchFamily="18" charset="0"/>
                <a:cs typeface="Times New Roman" pitchFamily="18" charset="0"/>
              </a:rPr>
              <a:t> &amp; </a:t>
            </a:r>
            <a:r>
              <a:rPr lang="en-US" dirty="0" err="1">
                <a:solidFill>
                  <a:srgbClr val="0070C0"/>
                </a:solidFill>
                <a:latin typeface="Times New Roman" pitchFamily="18" charset="0"/>
                <a:cs typeface="Times New Roman" pitchFamily="18" charset="0"/>
              </a:rPr>
              <a:t>Gotlib</a:t>
            </a:r>
            <a:r>
              <a:rPr lang="en-US" dirty="0">
                <a:solidFill>
                  <a:srgbClr val="0070C0"/>
                </a:solidFill>
                <a:latin typeface="Times New Roman" pitchFamily="18" charset="0"/>
                <a:cs typeface="Times New Roman" pitchFamily="18" charset="0"/>
              </a:rPr>
              <a:t>, 2002).</a:t>
            </a:r>
          </a:p>
          <a:p>
            <a:pPr algn="just"/>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 </a:t>
            </a:r>
          </a:p>
          <a:p>
            <a:pPr algn="just"/>
            <a:r>
              <a:rPr lang="en-US" dirty="0">
                <a:latin typeface="Times New Roman" pitchFamily="18" charset="0"/>
                <a:cs typeface="Times New Roman" pitchFamily="18" charset="0"/>
              </a:rPr>
              <a:t> </a:t>
            </a:r>
            <a:r>
              <a:rPr lang="en-US" dirty="0">
                <a:solidFill>
                  <a:srgbClr val="993300"/>
                </a:solidFill>
                <a:latin typeface="Times New Roman" pitchFamily="18" charset="0"/>
                <a:cs typeface="Times New Roman" pitchFamily="18" charset="0"/>
              </a:rPr>
              <a:t>The goal of clinical psychologists is to understand clients, and prevent and relieve psychologically based experiences of distress (</a:t>
            </a:r>
            <a:r>
              <a:rPr lang="en-US" dirty="0" err="1">
                <a:solidFill>
                  <a:srgbClr val="993300"/>
                </a:solidFill>
                <a:latin typeface="Times New Roman" pitchFamily="18" charset="0"/>
                <a:cs typeface="Times New Roman" pitchFamily="18" charset="0"/>
              </a:rPr>
              <a:t>Baharvand</a:t>
            </a:r>
            <a:r>
              <a:rPr lang="en-US" dirty="0">
                <a:solidFill>
                  <a:srgbClr val="993300"/>
                </a:solidFill>
                <a:latin typeface="Times New Roman" pitchFamily="18" charset="0"/>
                <a:cs typeface="Times New Roman" pitchFamily="18" charset="0"/>
              </a:rPr>
              <a:t>, 2012).</a:t>
            </a:r>
          </a:p>
          <a:p>
            <a:pPr algn="just"/>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 </a:t>
            </a:r>
          </a:p>
          <a:p>
            <a:pPr algn="just"/>
            <a:r>
              <a:rPr lang="en-US" dirty="0">
                <a:solidFill>
                  <a:srgbClr val="0070C0"/>
                </a:solidFill>
                <a:latin typeface="Times New Roman" pitchFamily="18" charset="0"/>
                <a:cs typeface="Times New Roman" pitchFamily="18" charset="0"/>
              </a:rPr>
              <a:t>Psychologists are highly qualified health professionals with a median of five to seven years of specialized training in mental and behavioral health beyond an undergraduate degree. </a:t>
            </a:r>
          </a:p>
          <a:p>
            <a:pPr algn="just"/>
            <a:endParaRPr lang="en-US" dirty="0">
              <a:latin typeface="Times New Roman" pitchFamily="18" charset="0"/>
              <a:cs typeface="Times New Roman" pitchFamily="18" charset="0"/>
            </a:endParaRPr>
          </a:p>
          <a:p>
            <a:endParaRPr lang="en-US"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457200"/>
            <a:ext cx="8763000" cy="3046988"/>
          </a:xfrm>
          <a:prstGeom prst="rect">
            <a:avLst/>
          </a:prstGeom>
          <a:noFill/>
        </p:spPr>
        <p:txBody>
          <a:bodyPr wrap="square" rtlCol="0">
            <a:spAutoFit/>
          </a:bodyPr>
          <a:lstStyle/>
          <a:p>
            <a:pPr algn="just"/>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 </a:t>
            </a:r>
          </a:p>
          <a:p>
            <a:pPr algn="just"/>
            <a:r>
              <a:rPr lang="en-US" dirty="0" err="1">
                <a:solidFill>
                  <a:srgbClr val="0070C0"/>
                </a:solidFill>
                <a:latin typeface="Times New Roman" pitchFamily="18" charset="0"/>
                <a:cs typeface="Times New Roman" pitchFamily="18" charset="0"/>
              </a:rPr>
              <a:t>Lightner</a:t>
            </a:r>
            <a:r>
              <a:rPr lang="en-US" dirty="0">
                <a:solidFill>
                  <a:srgbClr val="0070C0"/>
                </a:solidFill>
                <a:latin typeface="Times New Roman" pitchFamily="18" charset="0"/>
                <a:cs typeface="Times New Roman" pitchFamily="18" charset="0"/>
              </a:rPr>
              <a:t> </a:t>
            </a:r>
            <a:r>
              <a:rPr lang="en-US" dirty="0" err="1">
                <a:solidFill>
                  <a:srgbClr val="0070C0"/>
                </a:solidFill>
                <a:latin typeface="Times New Roman" pitchFamily="18" charset="0"/>
                <a:cs typeface="Times New Roman" pitchFamily="18" charset="0"/>
              </a:rPr>
              <a:t>Witmer</a:t>
            </a:r>
            <a:r>
              <a:rPr lang="en-US" dirty="0">
                <a:solidFill>
                  <a:srgbClr val="0070C0"/>
                </a:solidFill>
                <a:latin typeface="Times New Roman" pitchFamily="18" charset="0"/>
                <a:cs typeface="Times New Roman" pitchFamily="18" charset="0"/>
              </a:rPr>
              <a:t> (1867–1956), who in 1896 opened the first psychology clinic in America, and perhaps in the world. </a:t>
            </a:r>
            <a:r>
              <a:rPr lang="en-US" dirty="0" err="1">
                <a:solidFill>
                  <a:srgbClr val="0070C0"/>
                </a:solidFill>
                <a:latin typeface="Times New Roman" pitchFamily="18" charset="0"/>
                <a:cs typeface="Times New Roman" pitchFamily="18" charset="0"/>
              </a:rPr>
              <a:t>Witmer</a:t>
            </a:r>
            <a:r>
              <a:rPr lang="en-US" dirty="0">
                <a:solidFill>
                  <a:srgbClr val="0070C0"/>
                </a:solidFill>
                <a:latin typeface="Times New Roman" pitchFamily="18" charset="0"/>
                <a:cs typeface="Times New Roman" pitchFamily="18" charset="0"/>
              </a:rPr>
              <a:t> outlined a program of graduate training in a field he designated as “clinical psychology” (</a:t>
            </a:r>
            <a:r>
              <a:rPr lang="en-US" dirty="0" err="1">
                <a:solidFill>
                  <a:srgbClr val="0070C0"/>
                </a:solidFill>
                <a:latin typeface="Times New Roman" pitchFamily="18" charset="0"/>
                <a:cs typeface="Times New Roman" pitchFamily="18" charset="0"/>
              </a:rPr>
              <a:t>Witmer</a:t>
            </a:r>
            <a:r>
              <a:rPr lang="en-US" dirty="0">
                <a:solidFill>
                  <a:srgbClr val="0070C0"/>
                </a:solidFill>
                <a:latin typeface="Times New Roman" pitchFamily="18" charset="0"/>
                <a:cs typeface="Times New Roman" pitchFamily="18" charset="0"/>
              </a:rPr>
              <a:t>, 1907). </a:t>
            </a:r>
            <a:r>
              <a:rPr lang="en-US" dirty="0" err="1">
                <a:solidFill>
                  <a:srgbClr val="0070C0"/>
                </a:solidFill>
                <a:latin typeface="Times New Roman" pitchFamily="18" charset="0"/>
                <a:cs typeface="Times New Roman" pitchFamily="18" charset="0"/>
              </a:rPr>
              <a:t>Witmer</a:t>
            </a:r>
            <a:r>
              <a:rPr lang="en-US" dirty="0">
                <a:solidFill>
                  <a:srgbClr val="0070C0"/>
                </a:solidFill>
                <a:latin typeface="Times New Roman" pitchFamily="18" charset="0"/>
                <a:cs typeface="Times New Roman" pitchFamily="18" charset="0"/>
              </a:rPr>
              <a:t> has generally been acknowledged as the founder of clinical psychology and school psychology in America (McReynolds, 1997).</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457200"/>
            <a:ext cx="8763000" cy="6740307"/>
          </a:xfrm>
          <a:prstGeom prst="rect">
            <a:avLst/>
          </a:prstGeom>
          <a:noFill/>
        </p:spPr>
        <p:txBody>
          <a:bodyPr wrap="square" rtlCol="0">
            <a:spAutoFit/>
          </a:bodyPr>
          <a:lstStyle/>
          <a:p>
            <a:pPr algn="just"/>
            <a:endParaRPr lang="en-US" dirty="0">
              <a:latin typeface="Times New Roman" pitchFamily="18" charset="0"/>
              <a:cs typeface="Times New Roman" pitchFamily="18" charset="0"/>
            </a:endParaRPr>
          </a:p>
          <a:p>
            <a:pPr algn="just"/>
            <a:r>
              <a:rPr lang="en-US" dirty="0">
                <a:solidFill>
                  <a:srgbClr val="FF0000"/>
                </a:solidFill>
                <a:latin typeface="Times New Roman" pitchFamily="18" charset="0"/>
                <a:cs typeface="Times New Roman" pitchFamily="18" charset="0"/>
              </a:rPr>
              <a:t>THE MENTAL HEALTH CARE BILL, 2013</a:t>
            </a:r>
          </a:p>
          <a:p>
            <a:pPr algn="just"/>
            <a:endParaRPr lang="en-US" dirty="0">
              <a:latin typeface="Times New Roman" pitchFamily="18" charset="0"/>
              <a:cs typeface="Times New Roman" pitchFamily="18" charset="0"/>
            </a:endParaRPr>
          </a:p>
          <a:p>
            <a:pPr algn="just"/>
            <a:r>
              <a:rPr lang="en-US" dirty="0">
                <a:solidFill>
                  <a:srgbClr val="0070C0"/>
                </a:solidFill>
                <a:latin typeface="Times New Roman" pitchFamily="18" charset="0"/>
                <a:cs typeface="Times New Roman" pitchFamily="18" charset="0"/>
              </a:rPr>
              <a:t>Clinical psychologist” means a person––</a:t>
            </a:r>
          </a:p>
          <a:p>
            <a:pPr marL="514350" indent="-514350" algn="just">
              <a:buAutoNum type="romanLcParenBoth"/>
            </a:pPr>
            <a:r>
              <a:rPr lang="en-US" dirty="0">
                <a:solidFill>
                  <a:srgbClr val="00B0F0"/>
                </a:solidFill>
                <a:latin typeface="Times New Roman" pitchFamily="18" charset="0"/>
                <a:cs typeface="Times New Roman" pitchFamily="18" charset="0"/>
              </a:rPr>
              <a:t>having a recognized qualification in Clinical Psychology from an institution approved and recognized, by the Rehabilitation Council of India, constituted under section 3 of the Rehabilitation Council of India Act, 1992; or</a:t>
            </a:r>
          </a:p>
          <a:p>
            <a:pPr marL="514350" indent="-514350" algn="just"/>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(ii</a:t>
            </a:r>
            <a:r>
              <a:rPr lang="en-US" dirty="0">
                <a:solidFill>
                  <a:srgbClr val="993300"/>
                </a:solidFill>
                <a:latin typeface="Times New Roman" pitchFamily="18" charset="0"/>
                <a:cs typeface="Times New Roman" pitchFamily="18" charset="0"/>
              </a:rPr>
              <a:t>) having a Post Graduate degree in Psychology or Applied Psychology and a Master of Philosophy in Clinical Psychology or medical and social psychology or Masters of Philosophy in mental health and social psychology obtained after completion of a full time course of two years which includes supervised clinical training or doctorate in clinical psychology which includes supervised clinical training,</a:t>
            </a:r>
          </a:p>
          <a:p>
            <a:pPr algn="just"/>
            <a:endParaRPr lang="en-US" dirty="0">
              <a:latin typeface="Times New Roman" pitchFamily="18" charset="0"/>
              <a:cs typeface="Times New Roman" pitchFamily="18" charset="0"/>
            </a:endParaRPr>
          </a:p>
          <a:p>
            <a:endParaRPr lang="en-US"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457200"/>
            <a:ext cx="8763000" cy="6740307"/>
          </a:xfrm>
          <a:prstGeom prst="rect">
            <a:avLst/>
          </a:prstGeom>
          <a:noFill/>
        </p:spPr>
        <p:txBody>
          <a:bodyPr wrap="square" rtlCol="0">
            <a:spAutoFit/>
          </a:bodyPr>
          <a:lstStyle/>
          <a:p>
            <a:pPr algn="just"/>
            <a:endParaRPr lang="en-US" dirty="0">
              <a:latin typeface="Times New Roman" pitchFamily="18" charset="0"/>
              <a:cs typeface="Times New Roman" pitchFamily="18" charset="0"/>
            </a:endParaRPr>
          </a:p>
          <a:p>
            <a:pPr algn="just"/>
            <a:r>
              <a:rPr lang="en-US" b="1" dirty="0">
                <a:solidFill>
                  <a:srgbClr val="FF0000"/>
                </a:solidFill>
                <a:latin typeface="Times New Roman" pitchFamily="18" charset="0"/>
                <a:cs typeface="Times New Roman" pitchFamily="18" charset="0"/>
              </a:rPr>
              <a:t>Educational requirements and other qualifications</a:t>
            </a:r>
            <a:endParaRPr lang="en-US" dirty="0">
              <a:solidFill>
                <a:srgbClr val="FF0000"/>
              </a:solidFill>
              <a:latin typeface="Times New Roman" pitchFamily="18" charset="0"/>
              <a:cs typeface="Times New Roman" pitchFamily="18" charset="0"/>
            </a:endParaRPr>
          </a:p>
          <a:p>
            <a:pPr algn="just"/>
            <a:r>
              <a:rPr lang="en-US" dirty="0">
                <a:solidFill>
                  <a:srgbClr val="CC6600"/>
                </a:solidFill>
                <a:latin typeface="Times New Roman" pitchFamily="18" charset="0"/>
                <a:cs typeface="Times New Roman" pitchFamily="18" charset="0"/>
              </a:rPr>
              <a:t>Educational qualification: </a:t>
            </a:r>
            <a:r>
              <a:rPr lang="en-US" dirty="0">
                <a:solidFill>
                  <a:srgbClr val="00B0F0"/>
                </a:solidFill>
                <a:latin typeface="Times New Roman" pitchFamily="18" charset="0"/>
                <a:cs typeface="Times New Roman" pitchFamily="18" charset="0"/>
              </a:rPr>
              <a:t>Two years full time fulltime clinical training course providing opportunities for appropriate practicum and apprenticeship experiences for 2 academic years, divided as Part - I and II with 400 hundred hours of psychotherapy clinical exposure. </a:t>
            </a:r>
          </a:p>
          <a:p>
            <a:pPr algn="just"/>
            <a:r>
              <a:rPr lang="en-US" dirty="0">
                <a:latin typeface="Times New Roman" pitchFamily="18" charset="0"/>
                <a:cs typeface="Times New Roman" pitchFamily="18" charset="0"/>
              </a:rPr>
              <a:t> </a:t>
            </a:r>
          </a:p>
          <a:p>
            <a:pPr algn="just"/>
            <a:r>
              <a:rPr lang="en-US" dirty="0">
                <a:solidFill>
                  <a:srgbClr val="CC6600"/>
                </a:solidFill>
                <a:latin typeface="Times New Roman" pitchFamily="18" charset="0"/>
                <a:cs typeface="Times New Roman" pitchFamily="18" charset="0"/>
              </a:rPr>
              <a:t>Legal requirement (RCI): </a:t>
            </a:r>
            <a:r>
              <a:rPr lang="en-US" dirty="0">
                <a:solidFill>
                  <a:srgbClr val="00B0F0"/>
                </a:solidFill>
                <a:latin typeface="Times New Roman" pitchFamily="18" charset="0"/>
                <a:cs typeface="Times New Roman" pitchFamily="18" charset="0"/>
              </a:rPr>
              <a:t>It is mandatory as per the RCI Act of 1993 that core faculty members are registered professionals of RCI under the category of “clinical psychologist”.</a:t>
            </a:r>
          </a:p>
          <a:p>
            <a:pPr algn="just"/>
            <a:endParaRPr lang="en-US" dirty="0">
              <a:latin typeface="Times New Roman" pitchFamily="18" charset="0"/>
              <a:cs typeface="Times New Roman" pitchFamily="18" charset="0"/>
            </a:endParaRPr>
          </a:p>
          <a:p>
            <a:r>
              <a:rPr lang="en-US" b="1" dirty="0">
                <a:solidFill>
                  <a:srgbClr val="FF0000"/>
                </a:solidFill>
                <a:latin typeface="Times New Roman" pitchFamily="18" charset="0"/>
                <a:cs typeface="Times New Roman" pitchFamily="18" charset="0"/>
              </a:rPr>
              <a:t>Salary potential</a:t>
            </a:r>
            <a:endParaRPr lang="en-US" dirty="0">
              <a:solidFill>
                <a:srgbClr val="FF0000"/>
              </a:solidFill>
              <a:latin typeface="Times New Roman" pitchFamily="18" charset="0"/>
              <a:cs typeface="Times New Roman" pitchFamily="18" charset="0"/>
            </a:endParaRPr>
          </a:p>
          <a:p>
            <a:r>
              <a:rPr lang="en-US" dirty="0">
                <a:solidFill>
                  <a:srgbClr val="00B0F0"/>
                </a:solidFill>
                <a:latin typeface="Times New Roman" pitchFamily="18" charset="0"/>
                <a:cs typeface="Times New Roman" pitchFamily="18" charset="0"/>
              </a:rPr>
              <a:t>There is no fixed salary structure, clinical psychologist are involved in government sector with capacity of Grade B officer. Remuneration and other facilities are varying institutions wise</a:t>
            </a:r>
            <a:r>
              <a:rPr lang="en-US" dirty="0">
                <a:solidFill>
                  <a:srgbClr val="00B0F0"/>
                </a:solidFill>
              </a:rPr>
              <a:t>. </a:t>
            </a:r>
          </a:p>
          <a:p>
            <a:pPr algn="just"/>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a:p>
            <a:endParaRPr lang="en-US" dirty="0"/>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457200"/>
            <a:ext cx="8763000" cy="4524315"/>
          </a:xfrm>
          <a:prstGeom prst="rect">
            <a:avLst/>
          </a:prstGeom>
          <a:noFill/>
        </p:spPr>
        <p:txBody>
          <a:bodyPr wrap="square" rtlCol="0">
            <a:spAutoFit/>
          </a:bodyPr>
          <a:lstStyle/>
          <a:p>
            <a:pPr algn="just"/>
            <a:endParaRPr lang="en-US" dirty="0">
              <a:latin typeface="Times New Roman" pitchFamily="18" charset="0"/>
              <a:cs typeface="Times New Roman" pitchFamily="18" charset="0"/>
            </a:endParaRPr>
          </a:p>
          <a:p>
            <a:pPr algn="just"/>
            <a:r>
              <a:rPr lang="en-US" b="1" dirty="0">
                <a:solidFill>
                  <a:srgbClr val="FF0000"/>
                </a:solidFill>
                <a:latin typeface="Times New Roman" pitchFamily="18" charset="0"/>
                <a:cs typeface="Times New Roman" pitchFamily="18" charset="0"/>
              </a:rPr>
              <a:t>Related skills, interests, and qualities</a:t>
            </a:r>
            <a:endParaRPr lang="en-US" dirty="0">
              <a:solidFill>
                <a:srgbClr val="FF0000"/>
              </a:solidFill>
              <a:latin typeface="Times New Roman" pitchFamily="18" charset="0"/>
              <a:cs typeface="Times New Roman" pitchFamily="18" charset="0"/>
            </a:endParaRPr>
          </a:p>
          <a:p>
            <a:pPr algn="just"/>
            <a:r>
              <a:rPr lang="en-US" dirty="0">
                <a:solidFill>
                  <a:srgbClr val="00B0F0"/>
                </a:solidFill>
                <a:latin typeface="Times New Roman" pitchFamily="18" charset="0"/>
                <a:cs typeface="Times New Roman" pitchFamily="18" charset="0"/>
              </a:rPr>
              <a:t>Clinical psychologists must possess strong communication skills, including strength in both verbal and non-verbal communication (</a:t>
            </a:r>
            <a:r>
              <a:rPr lang="en-US" dirty="0" err="1">
                <a:solidFill>
                  <a:srgbClr val="00B0F0"/>
                </a:solidFill>
                <a:latin typeface="Times New Roman" pitchFamily="18" charset="0"/>
                <a:cs typeface="Times New Roman" pitchFamily="18" charset="0"/>
              </a:rPr>
              <a:t>Baharvand</a:t>
            </a:r>
            <a:r>
              <a:rPr lang="en-US" dirty="0">
                <a:solidFill>
                  <a:srgbClr val="00B0F0"/>
                </a:solidFill>
                <a:latin typeface="Times New Roman" pitchFamily="18" charset="0"/>
                <a:cs typeface="Times New Roman" pitchFamily="18" charset="0"/>
              </a:rPr>
              <a:t>, 2012).</a:t>
            </a:r>
          </a:p>
          <a:p>
            <a:pPr algn="just"/>
            <a:r>
              <a:rPr lang="en-US" b="1" dirty="0">
                <a:solidFill>
                  <a:srgbClr val="00B0F0"/>
                </a:solidFill>
                <a:latin typeface="Times New Roman" pitchFamily="18" charset="0"/>
                <a:cs typeface="Times New Roman" pitchFamily="18" charset="0"/>
              </a:rPr>
              <a:t> </a:t>
            </a:r>
            <a:endParaRPr lang="en-US" dirty="0">
              <a:solidFill>
                <a:srgbClr val="00B0F0"/>
              </a:solidFill>
              <a:latin typeface="Times New Roman" pitchFamily="18" charset="0"/>
              <a:cs typeface="Times New Roman" pitchFamily="18" charset="0"/>
            </a:endParaRPr>
          </a:p>
          <a:p>
            <a:pPr algn="just"/>
            <a:r>
              <a:rPr lang="en-US" dirty="0">
                <a:solidFill>
                  <a:schemeClr val="accent2">
                    <a:lumMod val="75000"/>
                  </a:schemeClr>
                </a:solidFill>
                <a:latin typeface="Times New Roman" pitchFamily="18" charset="0"/>
                <a:cs typeface="Times New Roman" pitchFamily="18" charset="0"/>
              </a:rPr>
              <a:t>Clinical psychologists must possess a high degree of emotional intelligence, including the facets of social awareness, self-awareness, self-management, and relationship management (</a:t>
            </a:r>
            <a:r>
              <a:rPr lang="en-US" dirty="0" err="1">
                <a:solidFill>
                  <a:schemeClr val="accent2">
                    <a:lumMod val="75000"/>
                  </a:schemeClr>
                </a:solidFill>
                <a:latin typeface="Times New Roman" pitchFamily="18" charset="0"/>
                <a:cs typeface="Times New Roman" pitchFamily="18" charset="0"/>
              </a:rPr>
              <a:t>Bradberry</a:t>
            </a:r>
            <a:r>
              <a:rPr lang="en-US" dirty="0">
                <a:solidFill>
                  <a:schemeClr val="accent2">
                    <a:lumMod val="75000"/>
                  </a:schemeClr>
                </a:solidFill>
                <a:latin typeface="Times New Roman" pitchFamily="18" charset="0"/>
                <a:cs typeface="Times New Roman" pitchFamily="18" charset="0"/>
              </a:rPr>
              <a:t> &amp; Greaves, 2009).</a:t>
            </a:r>
          </a:p>
          <a:p>
            <a:pPr algn="just"/>
            <a:endParaRPr lang="en-US" dirty="0">
              <a:latin typeface="Times New Roman" pitchFamily="18" charset="0"/>
              <a:cs typeface="Times New Roman" pitchFamily="18" charset="0"/>
            </a:endParaRPr>
          </a:p>
          <a:p>
            <a:endParaRPr lang="en-US" dirty="0"/>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457200"/>
            <a:ext cx="8763000" cy="5632311"/>
          </a:xfrm>
          <a:prstGeom prst="rect">
            <a:avLst/>
          </a:prstGeom>
          <a:noFill/>
        </p:spPr>
        <p:txBody>
          <a:bodyPr wrap="square" rtlCol="0">
            <a:spAutoFit/>
          </a:bodyPr>
          <a:lstStyle/>
          <a:p>
            <a:pPr algn="just"/>
            <a:endParaRPr lang="en-US" dirty="0">
              <a:latin typeface="Times New Roman" pitchFamily="18" charset="0"/>
              <a:cs typeface="Times New Roman" pitchFamily="18" charset="0"/>
            </a:endParaRPr>
          </a:p>
          <a:p>
            <a:pPr algn="just"/>
            <a:r>
              <a:rPr lang="en-US" dirty="0"/>
              <a:t> </a:t>
            </a:r>
            <a:r>
              <a:rPr lang="en-US" b="1" dirty="0">
                <a:solidFill>
                  <a:srgbClr val="FF0000"/>
                </a:solidFill>
                <a:latin typeface="Times New Roman" pitchFamily="18" charset="0"/>
                <a:cs typeface="Times New Roman" pitchFamily="18" charset="0"/>
              </a:rPr>
              <a:t>Job duties and responsibilities</a:t>
            </a:r>
            <a:endParaRPr lang="en-US" dirty="0">
              <a:solidFill>
                <a:srgbClr val="FF0000"/>
              </a:solidFill>
              <a:latin typeface="Times New Roman" pitchFamily="18" charset="0"/>
              <a:cs typeface="Times New Roman" pitchFamily="18" charset="0"/>
            </a:endParaRPr>
          </a:p>
          <a:p>
            <a:pPr algn="just"/>
            <a:r>
              <a:rPr lang="en-US" dirty="0">
                <a:latin typeface="Times New Roman" pitchFamily="18" charset="0"/>
                <a:cs typeface="Times New Roman" pitchFamily="18" charset="0"/>
              </a:rPr>
              <a:t> </a:t>
            </a:r>
          </a:p>
          <a:p>
            <a:pPr algn="just"/>
            <a:r>
              <a:rPr lang="en-US" dirty="0">
                <a:solidFill>
                  <a:srgbClr val="00B0F0"/>
                </a:solidFill>
                <a:latin typeface="Times New Roman" pitchFamily="18" charset="0"/>
                <a:cs typeface="Times New Roman" pitchFamily="18" charset="0"/>
              </a:rPr>
              <a:t>Clinical psychologists are client-oriented, and interact with clients on a weekly basis to assist them through mental health challenges. As such, they must establish constructive and supportive relationships with clients, while also maintaining personal and professional boundaries (</a:t>
            </a:r>
            <a:r>
              <a:rPr lang="en-US" dirty="0" err="1">
                <a:solidFill>
                  <a:srgbClr val="00B0F0"/>
                </a:solidFill>
                <a:latin typeface="Times New Roman" pitchFamily="18" charset="0"/>
                <a:cs typeface="Times New Roman" pitchFamily="18" charset="0"/>
              </a:rPr>
              <a:t>Baharvand</a:t>
            </a:r>
            <a:r>
              <a:rPr lang="en-US" dirty="0">
                <a:solidFill>
                  <a:srgbClr val="00B0F0"/>
                </a:solidFill>
                <a:latin typeface="Times New Roman" pitchFamily="18" charset="0"/>
                <a:cs typeface="Times New Roman" pitchFamily="18" charset="0"/>
              </a:rPr>
              <a:t>, 2012). </a:t>
            </a:r>
          </a:p>
          <a:p>
            <a:pPr algn="just"/>
            <a:endParaRPr lang="en-US" dirty="0">
              <a:solidFill>
                <a:schemeClr val="accent2">
                  <a:lumMod val="75000"/>
                </a:schemeClr>
              </a:solidFill>
              <a:latin typeface="Times New Roman" pitchFamily="18" charset="0"/>
              <a:cs typeface="Times New Roman" pitchFamily="18" charset="0"/>
            </a:endParaRPr>
          </a:p>
          <a:p>
            <a:pPr algn="just"/>
            <a:r>
              <a:rPr lang="en-US" dirty="0">
                <a:solidFill>
                  <a:schemeClr val="accent2">
                    <a:lumMod val="75000"/>
                  </a:schemeClr>
                </a:solidFill>
                <a:latin typeface="Times New Roman" pitchFamily="18" charset="0"/>
                <a:cs typeface="Times New Roman" pitchFamily="18" charset="0"/>
              </a:rPr>
              <a:t>Clinicians are responsible for identifying psychological, emotional, or behavioural issues to diagnose disorders using information they gain from interviews with clients (American Psychological Association, 2014).</a:t>
            </a:r>
          </a:p>
          <a:p>
            <a:pPr algn="just"/>
            <a:endParaRPr lang="en-US" dirty="0">
              <a:latin typeface="Times New Roman" pitchFamily="18" charset="0"/>
              <a:cs typeface="Times New Roman" pitchFamily="18" charset="0"/>
            </a:endParaRPr>
          </a:p>
          <a:p>
            <a:endParaRPr lang="en-US" dirty="0"/>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457200"/>
            <a:ext cx="8763000" cy="6370975"/>
          </a:xfrm>
          <a:prstGeom prst="rect">
            <a:avLst/>
          </a:prstGeom>
          <a:noFill/>
        </p:spPr>
        <p:txBody>
          <a:bodyPr wrap="square" rtlCol="0">
            <a:spAutoFit/>
          </a:bodyPr>
          <a:lstStyle/>
          <a:p>
            <a:pPr algn="just"/>
            <a:endParaRPr lang="en-US" dirty="0">
              <a:solidFill>
                <a:srgbClr val="FF0000"/>
              </a:solidFill>
              <a:latin typeface="Times New Roman" pitchFamily="18" charset="0"/>
              <a:cs typeface="Times New Roman" pitchFamily="18" charset="0"/>
            </a:endParaRPr>
          </a:p>
          <a:p>
            <a:pPr algn="just"/>
            <a:r>
              <a:rPr lang="en-US" b="1" dirty="0">
                <a:solidFill>
                  <a:srgbClr val="FF0000"/>
                </a:solidFill>
                <a:latin typeface="Times New Roman" pitchFamily="18" charset="0"/>
                <a:cs typeface="Times New Roman" pitchFamily="18" charset="0"/>
              </a:rPr>
              <a:t>As per RCI regulations Clinical Psychologist is expected to perform the following functions:</a:t>
            </a:r>
            <a:endParaRPr lang="en-US" dirty="0">
              <a:solidFill>
                <a:srgbClr val="FF0000"/>
              </a:solidFill>
              <a:latin typeface="Times New Roman" pitchFamily="18" charset="0"/>
              <a:cs typeface="Times New Roman" pitchFamily="18" charset="0"/>
            </a:endParaRPr>
          </a:p>
          <a:p>
            <a:pPr algn="just"/>
            <a:r>
              <a:rPr lang="en-US" dirty="0">
                <a:latin typeface="Times New Roman" pitchFamily="18" charset="0"/>
                <a:cs typeface="Times New Roman" pitchFamily="18" charset="0"/>
              </a:rPr>
              <a:t> </a:t>
            </a:r>
            <a:endParaRPr lang="en-US" dirty="0">
              <a:solidFill>
                <a:schemeClr val="accent2">
                  <a:lumMod val="75000"/>
                </a:schemeClr>
              </a:solidFill>
              <a:latin typeface="Times New Roman" pitchFamily="18" charset="0"/>
              <a:cs typeface="Times New Roman" pitchFamily="18" charset="0"/>
            </a:endParaRPr>
          </a:p>
          <a:p>
            <a:pPr lvl="0" algn="just">
              <a:buFont typeface="Arial" pitchFamily="34" charset="0"/>
              <a:buChar char="•"/>
            </a:pPr>
            <a:r>
              <a:rPr lang="en-US" dirty="0">
                <a:solidFill>
                  <a:schemeClr val="accent2">
                    <a:lumMod val="75000"/>
                  </a:schemeClr>
                </a:solidFill>
                <a:latin typeface="Times New Roman" pitchFamily="18" charset="0"/>
                <a:cs typeface="Times New Roman" pitchFamily="18" charset="0"/>
              </a:rPr>
              <a:t>Diagnose mental health problems. </a:t>
            </a:r>
          </a:p>
          <a:p>
            <a:pPr algn="just"/>
            <a:endParaRPr lang="en-US" dirty="0">
              <a:solidFill>
                <a:srgbClr val="00B0F0"/>
              </a:solidFill>
              <a:latin typeface="Times New Roman" pitchFamily="18" charset="0"/>
              <a:cs typeface="Times New Roman" pitchFamily="18" charset="0"/>
            </a:endParaRPr>
          </a:p>
          <a:p>
            <a:pPr lvl="0" algn="just">
              <a:buFont typeface="Arial" pitchFamily="34" charset="0"/>
              <a:buChar char="•"/>
            </a:pPr>
            <a:r>
              <a:rPr lang="en-US" dirty="0">
                <a:solidFill>
                  <a:srgbClr val="00B0F0"/>
                </a:solidFill>
                <a:latin typeface="Times New Roman" pitchFamily="18" charset="0"/>
                <a:cs typeface="Times New Roman" pitchFamily="18" charset="0"/>
              </a:rPr>
              <a:t>Conceptualize specific adult and child mental health problems within a psychological framework, giving due consideration to psychosocial/ contextual factors, and carryout relevant treatment/management.</a:t>
            </a:r>
          </a:p>
          <a:p>
            <a:pPr lvl="0" algn="just"/>
            <a:r>
              <a:rPr lang="en-US" dirty="0">
                <a:solidFill>
                  <a:schemeClr val="accent2">
                    <a:lumMod val="75000"/>
                  </a:schemeClr>
                </a:solidFill>
                <a:latin typeface="Times New Roman" pitchFamily="18" charset="0"/>
                <a:cs typeface="Times New Roman" pitchFamily="18" charset="0"/>
              </a:rPr>
              <a:t> </a:t>
            </a:r>
          </a:p>
          <a:p>
            <a:pPr lvl="0" algn="just">
              <a:buFont typeface="Arial" pitchFamily="34" charset="0"/>
              <a:buChar char="•"/>
            </a:pPr>
            <a:r>
              <a:rPr lang="en-US" dirty="0">
                <a:solidFill>
                  <a:schemeClr val="accent2">
                    <a:lumMod val="75000"/>
                  </a:schemeClr>
                </a:solidFill>
                <a:latin typeface="Times New Roman" pitchFamily="18" charset="0"/>
                <a:cs typeface="Times New Roman" pitchFamily="18" charset="0"/>
              </a:rPr>
              <a:t>Apply psychological principles and techniques in rehabilitating persons with mental health problems and disabilities. </a:t>
            </a:r>
          </a:p>
          <a:p>
            <a:pPr algn="just"/>
            <a:endParaRPr lang="en-US" dirty="0">
              <a:solidFill>
                <a:srgbClr val="00B0F0"/>
              </a:solidFill>
              <a:latin typeface="Times New Roman" pitchFamily="18" charset="0"/>
              <a:cs typeface="Times New Roman" pitchFamily="18" charset="0"/>
            </a:endParaRPr>
          </a:p>
          <a:p>
            <a:pPr lvl="0" algn="just">
              <a:buFont typeface="Arial" pitchFamily="34" charset="0"/>
              <a:buChar char="•"/>
            </a:pPr>
            <a:r>
              <a:rPr lang="en-US" dirty="0">
                <a:solidFill>
                  <a:srgbClr val="00B0F0"/>
                </a:solidFill>
                <a:latin typeface="Times New Roman" pitchFamily="18" charset="0"/>
                <a:cs typeface="Times New Roman" pitchFamily="18" charset="0"/>
              </a:rPr>
              <a:t>Work with the psychosocial dimensions of physical diseases, formulate and undertake focused/targeted psychosocial interventions. </a:t>
            </a:r>
          </a:p>
          <a:p>
            <a:pPr algn="just"/>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ransition spd="med"/>
</p:sld>
</file>

<file path=ppt/tags/tag1.xml><?xml version="1.0" encoding="utf-8"?>
<p:tagLst xmlns:a="http://schemas.openxmlformats.org/drawingml/2006/main" xmlns:r="http://schemas.openxmlformats.org/officeDocument/2006/relationships" xmlns:p="http://schemas.openxmlformats.org/presentationml/2006/main">
  <p:tag name="BRANCHTO" val="262"/>
  <p:tag name="HOTSPOTTYPE" val="DefinedInNavigator"/>
  <p:tag name="DEFINEDINNAVIGATOR" val="Tru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364</TotalTime>
  <Words>1301</Words>
  <Application>Microsoft Office PowerPoint</Application>
  <PresentationFormat>On-screen Show (4:3)</PresentationFormat>
  <Paragraphs>153</Paragraphs>
  <Slides>20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Batang</vt:lpstr>
      <vt:lpstr>Arial</vt:lpstr>
      <vt:lpstr>Franklin Gothic Book</vt:lpstr>
      <vt:lpstr>Perpetua</vt:lpstr>
      <vt:lpstr>Times New Roman</vt:lpstr>
      <vt:lpstr>Wingdings</vt:lpstr>
      <vt:lpstr>Wingdings 2</vt:lpstr>
      <vt:lpstr>Equity</vt:lpstr>
      <vt:lpstr>PowerPoint Presentation</vt:lpstr>
      <vt:lpstr>  ROLE OF CLINICAL PSYCHOLOGISTS IN DIFFERENT FIELD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pb 08 08 2011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Final Countdown When a Child Becomes an Adult</dc:title>
  <dc:creator>user</dc:creator>
  <cp:lastModifiedBy>subham kumar</cp:lastModifiedBy>
  <cp:revision>59</cp:revision>
  <cp:lastPrinted>1601-01-01T00:00:00Z</cp:lastPrinted>
  <dcterms:created xsi:type="dcterms:W3CDTF">2014-02-20T16:43:59Z</dcterms:created>
  <dcterms:modified xsi:type="dcterms:W3CDTF">2020-04-17T09:24:09Z</dcterms:modified>
</cp:coreProperties>
</file>